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40" r:id="rId5"/>
  </p:sldMasterIdLst>
  <p:notesMasterIdLst>
    <p:notesMasterId r:id="rId25"/>
  </p:notesMasterIdLst>
  <p:handoutMasterIdLst>
    <p:handoutMasterId r:id="rId26"/>
  </p:handoutMasterIdLst>
  <p:sldIdLst>
    <p:sldId id="1719" r:id="rId6"/>
    <p:sldId id="2051" r:id="rId7"/>
    <p:sldId id="1716" r:id="rId8"/>
    <p:sldId id="1762" r:id="rId9"/>
    <p:sldId id="4205" r:id="rId10"/>
    <p:sldId id="4233" r:id="rId11"/>
    <p:sldId id="2076137594" r:id="rId12"/>
    <p:sldId id="4173" r:id="rId13"/>
    <p:sldId id="2076137593" r:id="rId14"/>
    <p:sldId id="4198" r:id="rId15"/>
    <p:sldId id="1803" r:id="rId16"/>
    <p:sldId id="2076137591" r:id="rId17"/>
    <p:sldId id="4140" r:id="rId18"/>
    <p:sldId id="2076138798" r:id="rId19"/>
    <p:sldId id="2076137589" r:id="rId20"/>
    <p:sldId id="2076136774" r:id="rId21"/>
    <p:sldId id="3970" r:id="rId22"/>
    <p:sldId id="2076138797" r:id="rId23"/>
    <p:sldId id="3982"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19"/>
            <p14:sldId id="2051"/>
            <p14:sldId id="1716"/>
            <p14:sldId id="1762"/>
            <p14:sldId id="4205"/>
            <p14:sldId id="4233"/>
            <p14:sldId id="2076137594"/>
            <p14:sldId id="4173"/>
            <p14:sldId id="2076137593"/>
            <p14:sldId id="4198"/>
            <p14:sldId id="1803"/>
            <p14:sldId id="2076137591"/>
            <p14:sldId id="4140"/>
            <p14:sldId id="2076138798"/>
            <p14:sldId id="2076137589"/>
            <p14:sldId id="2076136774"/>
            <p14:sldId id="3970"/>
            <p14:sldId id="2076138797"/>
            <p14:sldId id="39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50E6FF"/>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97D0F2-79D5-4C70-926F-9F602A845BBB}" v="1" dt="2021-03-19T19:38:03.032"/>
    <p1510:client id="{D8047FC3-07F5-4BC2-BF44-2D9F4BA2421C}" v="2" dt="2020-10-26T20:07:58.045"/>
    <p1510:client id="{F6C437F5-71C5-408D-A723-53C5277BEE2F}" v="2" dt="2021-03-19T19:40:22.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6256" autoAdjust="0"/>
  </p:normalViewPr>
  <p:slideViewPr>
    <p:cSldViewPr snapToGrid="0">
      <p:cViewPr varScale="1">
        <p:scale>
          <a:sx n="87" d="100"/>
          <a:sy n="87" d="100"/>
        </p:scale>
        <p:origin x="36" y="4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Sierk (Aquent LLC)" userId="S::v-henrysierk@microsoft.com::44cfbc11-15f7-4712-9d92-2e6e99ef7552" providerId="AD" clId="Web-{B197D0F2-79D5-4C70-926F-9F602A845BBB}"/>
    <pc:docChg chg="addSld modSection">
      <pc:chgData name="Henry Sierk (Aquent LLC)" userId="S::v-henrysierk@microsoft.com::44cfbc11-15f7-4712-9d92-2e6e99ef7552" providerId="AD" clId="Web-{B197D0F2-79D5-4C70-926F-9F602A845BBB}" dt="2021-03-19T19:38:03.032" v="0"/>
      <pc:docMkLst>
        <pc:docMk/>
      </pc:docMkLst>
      <pc:sldChg chg="add replId">
        <pc:chgData name="Henry Sierk (Aquent LLC)" userId="S::v-henrysierk@microsoft.com::44cfbc11-15f7-4712-9d92-2e6e99ef7552" providerId="AD" clId="Web-{B197D0F2-79D5-4C70-926F-9F602A845BBB}" dt="2021-03-19T19:38:03.032" v="0"/>
        <pc:sldMkLst>
          <pc:docMk/>
          <pc:sldMk cId="2797704737" sldId="2076138799"/>
        </pc:sldMkLst>
      </pc:sldChg>
    </pc:docChg>
  </pc:docChgLst>
  <pc:docChgLst>
    <pc:chgData name="Joe DiPietro" userId="6c5b2920-9168-42d9-b305-6bc74b685294" providerId="ADAL" clId="{D8047FC3-07F5-4BC2-BF44-2D9F4BA2421C}"/>
    <pc:docChg chg="addSld modSld sldOrd">
      <pc:chgData name="Joe DiPietro" userId="6c5b2920-9168-42d9-b305-6bc74b685294" providerId="ADAL" clId="{D8047FC3-07F5-4BC2-BF44-2D9F4BA2421C}" dt="2020-10-26T20:07:58.043" v="3"/>
      <pc:docMkLst>
        <pc:docMk/>
      </pc:docMkLst>
      <pc:sldChg chg="add ord">
        <pc:chgData name="Joe DiPietro" userId="6c5b2920-9168-42d9-b305-6bc74b685294" providerId="ADAL" clId="{D8047FC3-07F5-4BC2-BF44-2D9F4BA2421C}" dt="2020-10-26T20:06:42.201" v="2"/>
        <pc:sldMkLst>
          <pc:docMk/>
          <pc:sldMk cId="1438294500" sldId="2076138797"/>
        </pc:sldMkLst>
      </pc:sldChg>
      <pc:sldChg chg="add">
        <pc:chgData name="Joe DiPietro" userId="6c5b2920-9168-42d9-b305-6bc74b685294" providerId="ADAL" clId="{D8047FC3-07F5-4BC2-BF44-2D9F4BA2421C}" dt="2020-10-26T20:07:58.043" v="3"/>
        <pc:sldMkLst>
          <pc:docMk/>
          <pc:sldMk cId="1922345702" sldId="2076138798"/>
        </pc:sldMkLst>
      </pc:sldChg>
    </pc:docChg>
  </pc:docChgLst>
  <pc:docChgLst>
    <pc:chgData name="Henry Sierk (Aquent LLC)" userId="S::v-henrysierk@microsoft.com::44cfbc11-15f7-4712-9d92-2e6e99ef7552" providerId="AD" clId="Web-{F6C437F5-71C5-408D-A723-53C5277BEE2F}"/>
    <pc:docChg chg="delSld modSection">
      <pc:chgData name="Henry Sierk (Aquent LLC)" userId="S::v-henrysierk@microsoft.com::44cfbc11-15f7-4712-9d92-2e6e99ef7552" providerId="AD" clId="Web-{F6C437F5-71C5-408D-A723-53C5277BEE2F}" dt="2021-03-19T19:40:22.985" v="1"/>
      <pc:docMkLst>
        <pc:docMk/>
      </pc:docMkLst>
      <pc:sldChg chg="del">
        <pc:chgData name="Henry Sierk (Aquent LLC)" userId="S::v-henrysierk@microsoft.com::44cfbc11-15f7-4712-9d92-2e6e99ef7552" providerId="AD" clId="Web-{F6C437F5-71C5-408D-A723-53C5277BEE2F}" dt="2021-03-19T19:39:51.250" v="0"/>
        <pc:sldMkLst>
          <pc:docMk/>
          <pc:sldMk cId="3563700667" sldId="2076137590"/>
        </pc:sldMkLst>
      </pc:sldChg>
      <pc:sldChg chg="del">
        <pc:chgData name="Henry Sierk (Aquent LLC)" userId="S::v-henrysierk@microsoft.com::44cfbc11-15f7-4712-9d92-2e6e99ef7552" providerId="AD" clId="Web-{F6C437F5-71C5-408D-A723-53C5277BEE2F}" dt="2021-03-19T19:40:22.985" v="1"/>
        <pc:sldMkLst>
          <pc:docMk/>
          <pc:sldMk cId="2797704737" sldId="20761387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3/19/2021 12:39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3/19/2021 12:39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ired.com/story/notpetya-cyberattack-ukraine-russia-code-crashed-the-world/"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zdnet.com/article/us-coast-guard-discloses-ryuk-ransomware-infection-at-maritime-facility/" TargetMode="External"/><Relationship Id="rId4" Type="http://schemas.openxmlformats.org/officeDocument/2006/relationships/hyperlink" Target="https://www.cyberscoop.com/cyber-insurance-norsk-hydro-lockergoga-attac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3/19/2021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400" i="1">
                <a:latin typeface="Segoe UI Semilight" panose="020B0402040204020203" pitchFamily="34" charset="0"/>
                <a:cs typeface="Segoe UI Semilight" panose="020B0402040204020203" pitchFamily="34" charset="0"/>
              </a:rPr>
              <a:t>OT Priorities are mostly focus </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i="1">
                <a:latin typeface="Segoe UI Semilight" panose="020B0402040204020203" pitchFamily="34" charset="0"/>
                <a:cs typeface="Segoe UI Semilight" panose="020B0402040204020203" pitchFamily="34" charset="0"/>
              </a:rPr>
              <a:t>(confidentiality assurance are emerging but are generally much lower priority than safety and integrity </a:t>
            </a:r>
          </a:p>
          <a:p>
            <a:pPr defTabSz="932472" fontAlgn="base">
              <a:spcBef>
                <a:spcPct val="0"/>
              </a:spcBef>
              <a:spcAft>
                <a:spcPct val="0"/>
              </a:spcAft>
            </a:pPr>
            <a:endParaRPr lang="en-US" sz="1400" b="1">
              <a:solidFill>
                <a:schemeClr val="tx1"/>
              </a:solidFill>
              <a:highlight>
                <a:srgbClr val="FFFF00"/>
              </a:highlight>
              <a:latin typeface="Segoe UI"/>
              <a:cs typeface="Segoe UI" pitchFamily="34" charset="0"/>
            </a:endParaRPr>
          </a:p>
          <a:p>
            <a:pPr defTabSz="932472" fontAlgn="base">
              <a:spcBef>
                <a:spcPct val="0"/>
              </a:spcBef>
              <a:spcAft>
                <a:spcPct val="0"/>
              </a:spcAft>
            </a:pPr>
            <a:endParaRPr lang="en-US" sz="1400" b="1">
              <a:solidFill>
                <a:schemeClr val="tx1"/>
              </a:solidFill>
              <a:highlight>
                <a:srgbClr val="FFFF00"/>
              </a:highlight>
              <a:latin typeface="Segoe UI"/>
              <a:cs typeface="Segoe UI" pitchFamily="34" charset="0"/>
            </a:endParaRPr>
          </a:p>
          <a:p>
            <a:pPr defTabSz="932472" fontAlgn="base">
              <a:spcBef>
                <a:spcPct val="0"/>
              </a:spcBef>
              <a:spcAft>
                <a:spcPct val="0"/>
              </a:spcAft>
            </a:pPr>
            <a:endParaRPr lang="en-US" sz="1400" b="1">
              <a:solidFill>
                <a:schemeClr val="tx1"/>
              </a:solidFill>
              <a:highlight>
                <a:srgbClr val="FFFF00"/>
              </a:highlight>
              <a:latin typeface="Segoe UI"/>
              <a:cs typeface="Segoe UI" pitchFamily="34" charset="0"/>
            </a:endParaRPr>
          </a:p>
          <a:p>
            <a:pPr defTabSz="932472" fontAlgn="base">
              <a:spcBef>
                <a:spcPct val="0"/>
              </a:spcBef>
              <a:spcAft>
                <a:spcPct val="0"/>
              </a:spcAft>
            </a:pPr>
            <a:r>
              <a:rPr lang="en-US" sz="1400" b="1">
                <a:solidFill>
                  <a:schemeClr val="tx1"/>
                </a:solidFill>
                <a:highlight>
                  <a:srgbClr val="FFFF00"/>
                </a:highlight>
                <a:latin typeface="Segoe UI"/>
                <a:cs typeface="Segoe UI" pitchFamily="34" charset="0"/>
              </a:rPr>
              <a:t>ZT Talking Points</a:t>
            </a:r>
          </a:p>
          <a:p>
            <a:pPr marL="285750" indent="-285750" defTabSz="932472" fontAlgn="base">
              <a:spcBef>
                <a:spcPct val="0"/>
              </a:spcBef>
              <a:spcAft>
                <a:spcPct val="0"/>
              </a:spcAft>
              <a:buFont typeface="Arial" panose="020B0604020202020204" pitchFamily="34" charset="0"/>
              <a:buChar char="•"/>
            </a:pPr>
            <a:r>
              <a:rPr lang="en-US" sz="1400">
                <a:solidFill>
                  <a:schemeClr val="tx1"/>
                </a:solidFill>
                <a:highlight>
                  <a:srgbClr val="FFFF00"/>
                </a:highlight>
                <a:latin typeface="Segoe UI"/>
                <a:cs typeface="Segoe UI" pitchFamily="34" charset="0"/>
              </a:rPr>
              <a:t>Level 4 and 5 assumed datacenter &amp; End User workflows are compatible with IP address/subnet/etc.</a:t>
            </a:r>
          </a:p>
          <a:p>
            <a:pPr marL="285750" indent="-285750" defTabSz="932472" fontAlgn="base">
              <a:spcBef>
                <a:spcPct val="0"/>
              </a:spcBef>
              <a:spcAft>
                <a:spcPct val="0"/>
              </a:spcAft>
              <a:buFont typeface="Arial" panose="020B0604020202020204" pitchFamily="34" charset="0"/>
              <a:buChar char="•"/>
            </a:pPr>
            <a:r>
              <a:rPr lang="en-US" sz="1400">
                <a:solidFill>
                  <a:schemeClr val="tx1"/>
                </a:solidFill>
                <a:highlight>
                  <a:srgbClr val="FFFF00"/>
                </a:highlight>
                <a:latin typeface="Segoe UI"/>
                <a:cs typeface="Segoe UI" pitchFamily="34" charset="0"/>
              </a:rPr>
              <a:t>Since then we have learned that…</a:t>
            </a:r>
          </a:p>
          <a:p>
            <a:pPr marL="742950" lvl="1" indent="-285750" defTabSz="932472" fontAlgn="base">
              <a:spcBef>
                <a:spcPct val="0"/>
              </a:spcBef>
              <a:spcAft>
                <a:spcPct val="0"/>
              </a:spcAft>
              <a:buFont typeface="Arial" panose="020B0604020202020204" pitchFamily="34" charset="0"/>
              <a:buChar char="•"/>
            </a:pPr>
            <a:r>
              <a:rPr lang="en-US" sz="1400">
                <a:solidFill>
                  <a:schemeClr val="tx1"/>
                </a:solidFill>
                <a:highlight>
                  <a:srgbClr val="FFFF00"/>
                </a:highlight>
                <a:latin typeface="Segoe UI"/>
                <a:cs typeface="Segoe UI" pitchFamily="34" charset="0"/>
              </a:rPr>
              <a:t>Define ZT Principles</a:t>
            </a:r>
          </a:p>
          <a:p>
            <a:pPr marL="742950" lvl="1" indent="-285750" defTabSz="932472" fontAlgn="base">
              <a:spcBef>
                <a:spcPct val="0"/>
              </a:spcBef>
              <a:spcAft>
                <a:spcPct val="0"/>
              </a:spcAft>
              <a:buFont typeface="Arial" panose="020B0604020202020204" pitchFamily="34" charset="0"/>
              <a:buChar char="•"/>
            </a:pPr>
            <a:r>
              <a:rPr lang="en-US" sz="1400">
                <a:solidFill>
                  <a:schemeClr val="tx1"/>
                </a:solidFill>
                <a:highlight>
                  <a:srgbClr val="FFFF00"/>
                </a:highlight>
                <a:latin typeface="Segoe UI"/>
                <a:cs typeface="Segoe UI" pitchFamily="34" charset="0"/>
              </a:rPr>
              <a:t>least privilege / assume breach /etc.?</a:t>
            </a:r>
          </a:p>
          <a:p>
            <a:pPr marL="742950" lvl="1" indent="-285750" defTabSz="932472" fontAlgn="base">
              <a:spcBef>
                <a:spcPct val="0"/>
              </a:spcBef>
              <a:spcAft>
                <a:spcPct val="0"/>
              </a:spcAft>
              <a:buFont typeface="Arial" panose="020B0604020202020204" pitchFamily="34" charset="0"/>
              <a:buChar char="•"/>
            </a:pPr>
            <a:r>
              <a:rPr lang="en-US" sz="1400">
                <a:solidFill>
                  <a:schemeClr val="tx1"/>
                </a:solidFill>
                <a:highlight>
                  <a:srgbClr val="FFFF00"/>
                </a:highlight>
                <a:latin typeface="Segoe UI"/>
                <a:cs typeface="Segoe UI" pitchFamily="34" charset="0"/>
              </a:rPr>
              <a:t>Or Open Group longer list?</a:t>
            </a:r>
          </a:p>
          <a:p>
            <a:pPr marL="285750" indent="-285750" defTabSz="932472" fontAlgn="base">
              <a:spcBef>
                <a:spcPct val="0"/>
              </a:spcBef>
              <a:spcAft>
                <a:spcPct val="0"/>
              </a:spcAft>
              <a:buFont typeface="Arial" panose="020B0604020202020204" pitchFamily="34" charset="0"/>
              <a:buChar char="•"/>
            </a:pPr>
            <a:endParaRPr lang="en-US" sz="1400">
              <a:solidFill>
                <a:schemeClr val="tx1"/>
              </a:solidFill>
              <a:highlight>
                <a:srgbClr val="FFFF00"/>
              </a:highlight>
              <a:latin typeface="Segoe UI"/>
              <a:cs typeface="Segoe UI" pitchFamily="34" charset="0"/>
            </a:endParaRPr>
          </a:p>
          <a:p>
            <a:pPr defTabSz="932472" fontAlgn="base">
              <a:spcBef>
                <a:spcPct val="0"/>
              </a:spcBef>
              <a:spcAft>
                <a:spcPct val="0"/>
              </a:spcAft>
            </a:pPr>
            <a:endParaRPr lang="en-US" sz="1400">
              <a:solidFill>
                <a:schemeClr val="tx1"/>
              </a:solidFill>
              <a:highlight>
                <a:srgbClr val="FFFF00"/>
              </a:highlight>
              <a:latin typeface="Segoe UI"/>
              <a:cs typeface="Segoe UI" pitchFamily="34" charset="0"/>
            </a:endParaRPr>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20</a:t>
            </a:fld>
            <a:endParaRPr lang="en-US"/>
          </a:p>
        </p:txBody>
      </p:sp>
    </p:spTree>
    <p:extLst>
      <p:ext uri="{BB962C8B-B14F-4D97-AF65-F5344CB8AC3E}">
        <p14:creationId xmlns:p14="http://schemas.microsoft.com/office/powerpoint/2010/main" val="105261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3/19/2021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1" dirty="0"/>
              <a:t>Top five intelligent RTU market vendors</a:t>
            </a:r>
            <a:endParaRPr lang="en-US" sz="700" dirty="0"/>
          </a:p>
          <a:p>
            <a:r>
              <a:rPr lang="en-US" sz="700" b="1" dirty="0"/>
              <a:t>ABB</a:t>
            </a:r>
            <a:endParaRPr lang="en-US" sz="700" dirty="0"/>
          </a:p>
          <a:p>
            <a:r>
              <a:rPr lang="en-US" sz="700" dirty="0"/>
              <a:t>ABB provides power and automation technologies for utility, industry, and transport and infrastructure customers worldwide. As of December 2015, the company had 140,400 employees globally and generated total revenues of $35.48 billion.</a:t>
            </a:r>
          </a:p>
          <a:p>
            <a:r>
              <a:rPr lang="en-US" sz="700" dirty="0"/>
              <a:t>ABB manufactures and markets a variety of products, including variable speed drives, wind converters, PLCs, motors, generators, robots and robotics, solar inverters, components, and subsystems for railways and related services for a broad range of applications, including process industries, discrete automation, transportation, and utilities.</a:t>
            </a:r>
          </a:p>
          <a:p>
            <a:r>
              <a:rPr lang="en-US" sz="700" b="1" dirty="0"/>
              <a:t>GE Grid Solutions</a:t>
            </a:r>
            <a:endParaRPr lang="en-US" sz="700" dirty="0"/>
          </a:p>
          <a:p>
            <a:r>
              <a:rPr lang="en-US" sz="700" dirty="0"/>
              <a:t>GE Grid Solutions is a sub-segment of the energy management segment of General Electric (a diversified infrastructure and financial services corporation). Also, a joint venture of Alstom and GE. GE Grid Solutions provides solutions that modernize grid management and supply power to consumers. It develops, designs, manufactures, and installs a broad range of integrated hardware and software solutions for energy intensive industries, including oil and gas, petrochemicals, utilities, mining, water, heavy industrial, and telecommunications.</a:t>
            </a:r>
          </a:p>
          <a:p>
            <a:r>
              <a:rPr lang="en-US" sz="700" b="1" dirty="0"/>
              <a:t>Honeywell</a:t>
            </a:r>
            <a:endParaRPr lang="en-US" sz="700" dirty="0"/>
          </a:p>
          <a:p>
            <a:r>
              <a:rPr lang="en-US" sz="700" dirty="0"/>
              <a:t>Honeywell is a diversified technology and manufacturing company worldwide. The company operates through two business segments: automation and control solutions, and others.</a:t>
            </a:r>
          </a:p>
          <a:p>
            <a:r>
              <a:rPr lang="en-US" sz="700" b="1" dirty="0"/>
              <a:t>Schneider Electric</a:t>
            </a:r>
            <a:endParaRPr lang="en-US" sz="700" dirty="0"/>
          </a:p>
          <a:p>
            <a:r>
              <a:rPr lang="en-US" sz="700" dirty="0"/>
              <a:t>Schneider Electric produces a wide range of equipment and components for electricity distribution, energy management, and automation management. Used in a wide range of areas such as computer and peripheral, network and server, data center and facility 3 phase, UPS management, home UPS, UPS replacement batteries, and special applications (includes industrial, telecommunication, and marine). This segment’s key offerings include battery backup, surge protection, power protection, compatibility with three-phase UPS products, monitoring, and control functionality, battery management, and interface cables.</a:t>
            </a:r>
          </a:p>
          <a:p>
            <a:r>
              <a:rPr lang="en-US" sz="700" b="1" dirty="0"/>
              <a:t>Siemens Energy</a:t>
            </a:r>
            <a:endParaRPr lang="en-US" sz="700" dirty="0"/>
          </a:p>
          <a:p>
            <a:r>
              <a:rPr lang="en-US" sz="700" dirty="0"/>
              <a:t>Siemens Energy was formerly known as Siemens Power Generation and changed its name to Siemens Energy in October 2008. It operates as a subsidiary of Siemens. The company manufactures fossil fuel power plants and power-generating components, smart meters, gas and steam turbines, wind turbines, generators, renewables, solar power plants, geothermal energy systems, hydro and wind power plants, environmental systems, photovoltaic inverters, fuel gasifier systems, and fuel cells.</a:t>
            </a:r>
          </a:p>
          <a:p>
            <a:endParaRPr lang="en-US" sz="700" dirty="0"/>
          </a:p>
        </p:txBody>
      </p:sp>
      <p:sp>
        <p:nvSpPr>
          <p:cNvPr id="4" name="Slide Number Placeholder 3"/>
          <p:cNvSpPr>
            <a:spLocks noGrp="1"/>
          </p:cNvSpPr>
          <p:nvPr>
            <p:ph type="sldNum" sz="quarter" idx="5"/>
          </p:nvPr>
        </p:nvSpPr>
        <p:spPr/>
        <p:txBody>
          <a:bodyPr/>
          <a:lstStyle/>
          <a:p>
            <a:fld id="{9A88C553-ADD1-4064-A8F4-C256DE91AD91}" type="slidenum">
              <a:rPr lang="en-US" smtClean="0"/>
              <a:t>8</a:t>
            </a:fld>
            <a:endParaRPr lang="en-US"/>
          </a:p>
        </p:txBody>
      </p:sp>
    </p:spTree>
    <p:extLst>
      <p:ext uri="{BB962C8B-B14F-4D97-AF65-F5344CB8AC3E}">
        <p14:creationId xmlns:p14="http://schemas.microsoft.com/office/powerpoint/2010/main" val="47239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1" dirty="0"/>
              <a:t>Top five intelligent RTU market vendors</a:t>
            </a:r>
            <a:endParaRPr lang="en-US" sz="700" dirty="0"/>
          </a:p>
          <a:p>
            <a:r>
              <a:rPr lang="en-US" sz="700" b="1" dirty="0"/>
              <a:t>ABB</a:t>
            </a:r>
            <a:endParaRPr lang="en-US" sz="700" dirty="0"/>
          </a:p>
          <a:p>
            <a:r>
              <a:rPr lang="en-US" sz="700" dirty="0"/>
              <a:t>ABB provides power and automation technologies for utility, industry, and transport and infrastructure customers worldwide. As of December 2015, the company had 140,400 employees globally and generated total revenues of $35.48 billion.</a:t>
            </a:r>
          </a:p>
          <a:p>
            <a:r>
              <a:rPr lang="en-US" sz="700" dirty="0"/>
              <a:t>ABB manufactures and markets a variety of products, including variable speed drives, wind converters, PLCs, motors, generators, robots and robotics, solar inverters, components, and subsystems for railways and related services for a broad range of applications, including process industries, discrete automation, transportation, and utilities.</a:t>
            </a:r>
          </a:p>
          <a:p>
            <a:r>
              <a:rPr lang="en-US" sz="700" b="1" dirty="0"/>
              <a:t>GE Grid Solutions</a:t>
            </a:r>
            <a:endParaRPr lang="en-US" sz="700" dirty="0"/>
          </a:p>
          <a:p>
            <a:r>
              <a:rPr lang="en-US" sz="700" dirty="0"/>
              <a:t>GE Grid Solutions is a sub-segment of the energy management segment of General Electric (a diversified infrastructure and financial services corporation). Also, a joint venture of Alstom and GE. GE Grid Solutions provides solutions that modernize grid management and supply power to consumers. It develops, designs, manufactures, and installs a broad range of integrated hardware and software solutions for energy intensive industries, including oil and gas, petrochemicals, utilities, mining, water, heavy industrial, and telecommunications.</a:t>
            </a:r>
          </a:p>
          <a:p>
            <a:r>
              <a:rPr lang="en-US" sz="700" b="1" dirty="0"/>
              <a:t>Honeywell</a:t>
            </a:r>
            <a:endParaRPr lang="en-US" sz="700" dirty="0"/>
          </a:p>
          <a:p>
            <a:r>
              <a:rPr lang="en-US" sz="700" dirty="0"/>
              <a:t>Honeywell is a diversified technology and manufacturing company worldwide. The company operates through two business segments: automation and control solutions, and others.</a:t>
            </a:r>
          </a:p>
          <a:p>
            <a:r>
              <a:rPr lang="en-US" sz="700" b="1" dirty="0"/>
              <a:t>Schneider Electric</a:t>
            </a:r>
            <a:endParaRPr lang="en-US" sz="700" dirty="0"/>
          </a:p>
          <a:p>
            <a:r>
              <a:rPr lang="en-US" sz="700" dirty="0"/>
              <a:t>Schneider Electric produces a wide range of equipment and components for electricity distribution, energy management, and automation management. Used in a wide range of areas such as computer and peripheral, network and server, data center and facility 3 phase, UPS management, home UPS, UPS replacement batteries, and special applications (includes industrial, telecommunication, and marine). This segment’s key offerings include battery backup, surge protection, power protection, compatibility with three-phase UPS products, monitoring, and control functionality, battery management, and interface cables.</a:t>
            </a:r>
          </a:p>
          <a:p>
            <a:r>
              <a:rPr lang="en-US" sz="700" b="1" dirty="0"/>
              <a:t>Siemens Energy</a:t>
            </a:r>
            <a:endParaRPr lang="en-US" sz="700" dirty="0"/>
          </a:p>
          <a:p>
            <a:r>
              <a:rPr lang="en-US" sz="700" dirty="0"/>
              <a:t>Siemens Energy was formerly known as Siemens Power Generation and changed its name to Siemens Energy in October 2008. It operates as a subsidiary of Siemens. The company manufactures fossil fuel power plants and power-generating components, smart meters, gas and steam turbines, wind turbines, generators, renewables, solar power plants, geothermal energy systems, hydro and wind power plants, environmental systems, photovoltaic inverters, fuel gasifier systems, and fuel cells.</a:t>
            </a:r>
          </a:p>
          <a:p>
            <a:endParaRPr lang="en-US" sz="700" dirty="0"/>
          </a:p>
        </p:txBody>
      </p:sp>
      <p:sp>
        <p:nvSpPr>
          <p:cNvPr id="4" name="Slide Number Placeholder 3"/>
          <p:cNvSpPr>
            <a:spLocks noGrp="1"/>
          </p:cNvSpPr>
          <p:nvPr>
            <p:ph type="sldNum" sz="quarter" idx="5"/>
          </p:nvPr>
        </p:nvSpPr>
        <p:spPr/>
        <p:txBody>
          <a:bodyPr/>
          <a:lstStyle/>
          <a:p>
            <a:fld id="{9A88C553-ADD1-4064-A8F4-C256DE91AD91}" type="slidenum">
              <a:rPr lang="en-US" smtClean="0"/>
              <a:t>9</a:t>
            </a:fld>
            <a:endParaRPr lang="en-US"/>
          </a:p>
        </p:txBody>
      </p:sp>
    </p:spTree>
    <p:extLst>
      <p:ext uri="{BB962C8B-B14F-4D97-AF65-F5344CB8AC3E}">
        <p14:creationId xmlns:p14="http://schemas.microsoft.com/office/powerpoint/2010/main" val="1888531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fld id="{00000000-1234-1234-1234-123412341234}" type="slidenum">
              <a:rPr kumimoji="0" lang="en-US" sz="25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t>10</a:t>
            </a:fld>
            <a:endParaRPr kumimoji="0" sz="25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11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fld id="{00000000-1234-1234-1234-123412341234}" type="slidenum">
              <a:rPr kumimoji="0" lang="en-US" sz="25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t>13</a:t>
            </a:fld>
            <a:endParaRPr kumimoji="0" sz="25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1970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fld id="{00000000-1234-1234-1234-123412341234}" type="slidenum">
              <a:rPr kumimoji="0" lang="en-US" sz="25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t>14</a:t>
            </a:fld>
            <a:endParaRPr kumimoji="0" sz="25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627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222222"/>
                </a:solidFill>
                <a:latin typeface="arial" panose="020B0604020202020204" pitchFamily="34" charset="0"/>
              </a:rPr>
              <a:t>Is the trend towards automation and data exchange in manufacturing technologies and processes which include cyber-physical systems (CPS), the internet of things (IoT), </a:t>
            </a:r>
            <a:r>
              <a:rPr lang="en-US" sz="900" b="1">
                <a:solidFill>
                  <a:srgbClr val="222222"/>
                </a:solidFill>
                <a:latin typeface="arial" panose="020B0604020202020204" pitchFamily="34" charset="0"/>
              </a:rPr>
              <a:t>industrial</a:t>
            </a:r>
            <a:r>
              <a:rPr lang="en-US" sz="900">
                <a:solidFill>
                  <a:srgbClr val="222222"/>
                </a:solidFill>
                <a:latin typeface="arial" panose="020B0604020202020204" pitchFamily="34" charset="0"/>
              </a:rPr>
              <a:t> internet of things (IIOT), cloud computing, cognitive computing and artificial intelligence.</a:t>
            </a:r>
            <a:endParaRPr lang="en-US" sz="900">
              <a:latin typeface="+mj-lt"/>
            </a:endParaRP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bg1"/>
                </a:solidFill>
                <a:latin typeface="Open Sans"/>
              </a:rPr>
              <a:t>The rise of </a:t>
            </a:r>
            <a:r>
              <a:rPr lang="en-US" sz="900" b="1">
                <a:solidFill>
                  <a:schemeClr val="accent4">
                    <a:lumMod val="60000"/>
                    <a:lumOff val="40000"/>
                  </a:schemeClr>
                </a:solidFill>
                <a:latin typeface="Open Sans"/>
              </a:rPr>
              <a:t>Industry 4.0 </a:t>
            </a:r>
            <a:r>
              <a:rPr lang="en-US" sz="900">
                <a:solidFill>
                  <a:schemeClr val="bg1"/>
                </a:solidFill>
                <a:latin typeface="Open Sans"/>
              </a:rPr>
              <a:t>has introduced </a:t>
            </a:r>
            <a:r>
              <a:rPr lang="en-US" sz="900" u="sng">
                <a:solidFill>
                  <a:schemeClr val="bg1"/>
                </a:solidFill>
                <a:latin typeface="Open Sans"/>
              </a:rPr>
              <a:t>a whole new range of security issues</a:t>
            </a:r>
            <a:r>
              <a:rPr lang="en-US" sz="900">
                <a:solidFill>
                  <a:schemeClr val="bg1"/>
                </a:solidFill>
                <a:latin typeface="Open Sans"/>
              </a:rPr>
              <a:t> now that IT, operational technology (OT) and intellectual property have been integrated.</a:t>
            </a:r>
            <a:endParaRPr lang="en-US" sz="900">
              <a:solidFill>
                <a:schemeClr val="bg1"/>
              </a:solidFill>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3/19/2021 12:39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9684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https://www.wired.com/story/notpetya-cyberattack-ukraine-russia-code-crashed-the-world/</a:t>
            </a:r>
            <a:endParaRPr lang="en-US" dirty="0"/>
          </a:p>
          <a:p>
            <a:r>
              <a:rPr lang="en-US" dirty="0">
                <a:hlinkClick r:id="rId4"/>
              </a:rPr>
              <a:t>https://www.cyberscoop.com/cyber-insurance-norsk-hydro-lockergoga-attack/</a:t>
            </a:r>
            <a:endParaRPr lang="en-US" dirty="0"/>
          </a:p>
          <a:p>
            <a:r>
              <a:rPr lang="en-US" dirty="0">
                <a:hlinkClick r:id="rId5"/>
              </a:rPr>
              <a:t>https://www.zdnet.com/article/us-coast-guard-discloses-ryuk-ransomware-infection-at-maritime-facility/</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3/19/2021 12:39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170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Quote - Manufacturing">
    <p:spTree>
      <p:nvGrpSpPr>
        <p:cNvPr id="1" name=""/>
        <p:cNvGrpSpPr/>
        <p:nvPr/>
      </p:nvGrpSpPr>
      <p:grpSpPr>
        <a:xfrm>
          <a:off x="0" y="0"/>
          <a:ext cx="0" cy="0"/>
          <a:chOff x="0" y="0"/>
          <a:chExt cx="0" cy="0"/>
        </a:xfrm>
      </p:grpSpPr>
      <p:pic>
        <p:nvPicPr>
          <p:cNvPr id="9" name="Picture 8" descr="A picture containing snow, indoor, covered&#10;&#10;Description automatically generated">
            <a:extLst>
              <a:ext uri="{FF2B5EF4-FFF2-40B4-BE49-F238E27FC236}">
                <a16:creationId xmlns:a16="http://schemas.microsoft.com/office/drawing/2014/main" id="{7964D859-AC37-4724-B441-1B4D2A9067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8"/>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40AFED7-6F42-43B3-9D48-ABC5B3DE7B99}"/>
              </a:ext>
            </a:extLst>
          </p:cNvPr>
          <p:cNvSpPr/>
          <p:nvPr userDrawn="1"/>
        </p:nvSpPr>
        <p:spPr>
          <a:xfrm>
            <a:off x="-4762" y="0"/>
            <a:ext cx="12192000" cy="6858000"/>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3"/>
          </p:nvPr>
        </p:nvSpPr>
        <p:spPr>
          <a:xfrm>
            <a:off x="954088" y="631732"/>
            <a:ext cx="10274300" cy="551609"/>
          </a:xfrm>
        </p:spPr>
        <p:txBody>
          <a:bodyPr>
            <a:normAutofit/>
          </a:bodyPr>
          <a:lstStyle>
            <a:lvl1pPr marL="0" indent="0" algn="ctr">
              <a:buNone/>
              <a:defRPr sz="3200" b="0">
                <a:solidFill>
                  <a:schemeClr val="bg2"/>
                </a:solidFill>
                <a:latin typeface="+mj-lt"/>
              </a:defRPr>
            </a:lvl1pPr>
          </a:lstStyle>
          <a:p>
            <a:pPr lvl="0"/>
            <a:r>
              <a:rPr lang="en-US" dirty="0"/>
              <a:t>Click to edit Master text styles</a:t>
            </a:r>
          </a:p>
        </p:txBody>
      </p:sp>
      <p:sp>
        <p:nvSpPr>
          <p:cNvPr id="7" name="Text Placeholder 5"/>
          <p:cNvSpPr>
            <a:spLocks noGrp="1"/>
          </p:cNvSpPr>
          <p:nvPr>
            <p:ph type="body" sz="quarter" idx="14" hasCustomPrompt="1"/>
          </p:nvPr>
        </p:nvSpPr>
        <p:spPr>
          <a:xfrm>
            <a:off x="954088" y="1815073"/>
            <a:ext cx="10274300" cy="3859586"/>
          </a:xfrm>
        </p:spPr>
        <p:txBody>
          <a:bodyPr>
            <a:normAutofit/>
          </a:bodyPr>
          <a:lstStyle>
            <a:lvl1pPr marL="0" indent="0" algn="ctr">
              <a:buNone/>
              <a:defRPr sz="3200" i="1">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61091" y="6211514"/>
            <a:ext cx="10274300" cy="289672"/>
          </a:xfrm>
        </p:spPr>
        <p:txBody>
          <a:bodyPr>
            <a:normAutofit/>
          </a:bodyPr>
          <a:lstStyle>
            <a:lvl1pPr marL="0" indent="0" algn="ctr">
              <a:buNone/>
              <a:defRPr sz="1800">
                <a:solidFill>
                  <a:schemeClr val="accent5">
                    <a:lumMod val="60000"/>
                    <a:lumOff val="40000"/>
                  </a:schemeClr>
                </a:solidFill>
              </a:defRPr>
            </a:lvl1pPr>
          </a:lstStyle>
          <a:p>
            <a:pPr lvl="0"/>
            <a:r>
              <a:rPr lang="en-US" dirty="0"/>
              <a:t>Click to edit </a:t>
            </a:r>
            <a:r>
              <a:rPr lang="en-US"/>
              <a:t>Master source styles</a:t>
            </a:r>
            <a:endParaRPr lang="en-US" dirty="0"/>
          </a:p>
        </p:txBody>
      </p:sp>
      <p:sp>
        <p:nvSpPr>
          <p:cNvPr id="11" name="Slide Number Placeholder 5">
            <a:extLst>
              <a:ext uri="{FF2B5EF4-FFF2-40B4-BE49-F238E27FC236}">
                <a16:creationId xmlns:a16="http://schemas.microsoft.com/office/drawing/2014/main" id="{565C17DE-9ADC-4957-B9FB-995119C016F2}"/>
              </a:ext>
            </a:extLst>
          </p:cNvPr>
          <p:cNvSpPr>
            <a:spLocks noGrp="1"/>
          </p:cNvSpPr>
          <p:nvPr>
            <p:ph type="sldNum" sz="quarter" idx="4"/>
          </p:nvPr>
        </p:nvSpPr>
        <p:spPr>
          <a:xfrm>
            <a:off x="11392463" y="6356350"/>
            <a:ext cx="549166" cy="365125"/>
          </a:xfrm>
          <a:prstGeom prst="rect">
            <a:avLst/>
          </a:prstGeom>
        </p:spPr>
        <p:txBody>
          <a:bodyPr vert="horz" lIns="91440" tIns="45720" rIns="91440" bIns="45720" rtlCol="0" anchor="ctr"/>
          <a:lstStyle>
            <a:lvl1pPr algn="r">
              <a:defRPr sz="1000" b="0" i="0">
                <a:solidFill>
                  <a:schemeClr val="bg1"/>
                </a:solidFill>
                <a:latin typeface="Franklin Gothic Book" panose="020B0503020102020204" pitchFamily="34" charset="0"/>
              </a:defRPr>
            </a:lvl1pPr>
          </a:lstStyle>
          <a:p>
            <a:fld id="{D2889D85-1108-4C37-BB0F-A185AD32264E}" type="slidenum">
              <a:rPr lang="en-US" smtClean="0"/>
              <a:pPr/>
              <a:t>‹#›</a:t>
            </a:fld>
            <a:endParaRPr lang="en-US" dirty="0"/>
          </a:p>
        </p:txBody>
      </p:sp>
    </p:spTree>
    <p:extLst>
      <p:ext uri="{BB962C8B-B14F-4D97-AF65-F5344CB8AC3E}">
        <p14:creationId xmlns:p14="http://schemas.microsoft.com/office/powerpoint/2010/main" val="3268532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D7E5-9ECF-4EB7-8690-43EB6166F88E}"/>
              </a:ext>
            </a:extLst>
          </p:cNvPr>
          <p:cNvSpPr>
            <a:spLocks noGrp="1"/>
          </p:cNvSpPr>
          <p:nvPr>
            <p:ph type="title"/>
          </p:nvPr>
        </p:nvSpPr>
        <p:spPr>
          <a:xfrm>
            <a:off x="304800" y="439951"/>
            <a:ext cx="10515600" cy="485267"/>
          </a:xfrm>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E18A4FC-9CF9-4FD9-A15B-07FB118ED1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FE03773-E5AA-4289-BDB3-38AAF6F449D5}"/>
              </a:ext>
            </a:extLst>
          </p:cNvPr>
          <p:cNvSpPr>
            <a:spLocks noGrp="1"/>
          </p:cNvSpPr>
          <p:nvPr>
            <p:ph type="sldNum" sz="quarter" idx="12"/>
          </p:nvPr>
        </p:nvSpPr>
        <p:spPr/>
        <p:txBody>
          <a:bodyPr/>
          <a:lstStyle/>
          <a:p>
            <a:fld id="{BAA77C74-7F25-4AE3-B3E1-4EE3C02A2FC3}" type="slidenum">
              <a:rPr lang="en-US" smtClean="0"/>
              <a:t>‹#›</a:t>
            </a:fld>
            <a:endParaRPr lang="en-US" dirty="0"/>
          </a:p>
        </p:txBody>
      </p:sp>
    </p:spTree>
    <p:extLst>
      <p:ext uri="{BB962C8B-B14F-4D97-AF65-F5344CB8AC3E}">
        <p14:creationId xmlns:p14="http://schemas.microsoft.com/office/powerpoint/2010/main" val="2729687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Quote - General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srcRect/>
          <a:stretch/>
        </p:blipFill>
        <p:spPr>
          <a:xfrm>
            <a:off x="4482" y="0"/>
            <a:ext cx="12187518" cy="6858000"/>
          </a:xfrm>
          <a:prstGeom prst="rect">
            <a:avLst/>
          </a:prstGeom>
        </p:spPr>
      </p:pic>
      <p:sp>
        <p:nvSpPr>
          <p:cNvPr id="3" name="Rectangle 2"/>
          <p:cNvSpPr>
            <a:spLocks/>
          </p:cNvSpPr>
          <p:nvPr userDrawn="1"/>
        </p:nvSpPr>
        <p:spPr>
          <a:xfrm>
            <a:off x="-4762" y="0"/>
            <a:ext cx="12192000" cy="6858000"/>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6" name="Text Placeholder 5"/>
          <p:cNvSpPr>
            <a:spLocks noGrp="1"/>
          </p:cNvSpPr>
          <p:nvPr>
            <p:ph type="body" sz="quarter" idx="13"/>
          </p:nvPr>
        </p:nvSpPr>
        <p:spPr>
          <a:xfrm>
            <a:off x="954088" y="631732"/>
            <a:ext cx="10274300" cy="551609"/>
          </a:xfrm>
        </p:spPr>
        <p:txBody>
          <a:bodyPr>
            <a:normAutofit/>
          </a:bodyPr>
          <a:lstStyle>
            <a:lvl1pPr marL="0" indent="0" algn="ctr">
              <a:buNone/>
              <a:defRPr sz="3200">
                <a:solidFill>
                  <a:schemeClr val="bg2"/>
                </a:solidFill>
                <a:uFillTx/>
                <a:latin typeface="+mj-lt"/>
              </a:defRPr>
            </a:lvl1pPr>
          </a:lstStyle>
          <a:p>
            <a:pPr lvl="0"/>
            <a:r>
              <a:rPr lang="en-US" dirty="0">
                <a:uFillTx/>
              </a:rPr>
              <a:t>Click to edit Master text styles</a:t>
            </a:r>
          </a:p>
        </p:txBody>
      </p:sp>
      <p:sp>
        <p:nvSpPr>
          <p:cNvPr id="7" name="Text Placeholder 5"/>
          <p:cNvSpPr>
            <a:spLocks noGrp="1"/>
          </p:cNvSpPr>
          <p:nvPr>
            <p:ph type="body" sz="quarter" idx="14" hasCustomPrompt="1"/>
          </p:nvPr>
        </p:nvSpPr>
        <p:spPr>
          <a:xfrm>
            <a:off x="954088" y="1815073"/>
            <a:ext cx="10274300" cy="3859586"/>
          </a:xfrm>
        </p:spPr>
        <p:txBody>
          <a:bodyPr>
            <a:normAutofit/>
          </a:bodyPr>
          <a:lstStyle>
            <a:lvl1pPr marL="0" indent="0" algn="ctr">
              <a:buNone/>
              <a:defRPr sz="3200" i="1">
                <a:solidFill>
                  <a:schemeClr val="accent4"/>
                </a:solidFill>
                <a:uFillTx/>
              </a:defRPr>
            </a:lvl1pPr>
          </a:lstStyle>
          <a:p>
            <a:pPr lvl="0"/>
            <a:r>
              <a:rPr lang="en-US" dirty="0">
                <a:uFillTx/>
              </a:rPr>
              <a:t>Click to edit Master quote styles</a:t>
            </a:r>
          </a:p>
        </p:txBody>
      </p:sp>
      <p:sp>
        <p:nvSpPr>
          <p:cNvPr id="8" name="Text Placeholder 5"/>
          <p:cNvSpPr>
            <a:spLocks noGrp="1"/>
          </p:cNvSpPr>
          <p:nvPr>
            <p:ph type="body" sz="quarter" idx="15" hasCustomPrompt="1"/>
          </p:nvPr>
        </p:nvSpPr>
        <p:spPr>
          <a:xfrm>
            <a:off x="961091" y="6211514"/>
            <a:ext cx="10274300" cy="289672"/>
          </a:xfrm>
        </p:spPr>
        <p:txBody>
          <a:bodyPr>
            <a:normAutofit/>
          </a:bodyPr>
          <a:lstStyle>
            <a:lvl1pPr marL="0" indent="0" algn="ctr">
              <a:buNone/>
              <a:defRPr sz="1800">
                <a:solidFill>
                  <a:schemeClr val="accent5">
                    <a:lumMod val="60000"/>
                    <a:lumOff val="40000"/>
                  </a:schemeClr>
                </a:solidFill>
                <a:uFillTx/>
              </a:defRPr>
            </a:lvl1pPr>
          </a:lstStyle>
          <a:p>
            <a:pPr lvl="0"/>
            <a:r>
              <a:rPr lang="en-US" dirty="0">
                <a:uFillTx/>
              </a:rPr>
              <a:t>Click to edit </a:t>
            </a:r>
            <a:r>
              <a:rPr lang="en-US">
                <a:uFillTx/>
              </a:rPr>
              <a:t>Master source styles</a:t>
            </a:r>
            <a:endParaRPr lang="en-US" dirty="0">
              <a:uFillTx/>
            </a:endParaRPr>
          </a:p>
        </p:txBody>
      </p:sp>
      <p:sp>
        <p:nvSpPr>
          <p:cNvPr id="9" name="Slide Number Placeholder 5"/>
          <p:cNvSpPr>
            <a:spLocks noGrp="1"/>
          </p:cNvSpPr>
          <p:nvPr>
            <p:ph type="sldNum" sz="quarter" idx="4"/>
          </p:nvPr>
        </p:nvSpPr>
        <p:spPr>
          <a:xfrm>
            <a:off x="11392463" y="6356350"/>
            <a:ext cx="549166" cy="365125"/>
          </a:xfrm>
          <a:prstGeom prst="rect">
            <a:avLst/>
          </a:prstGeom>
        </p:spPr>
        <p:txBody>
          <a:bodyPr vert="horz" lIns="91440" tIns="45720" rIns="91440" bIns="45720" rtlCol="0" anchor="ctr"/>
          <a:lstStyle>
            <a:lvl1pPr algn="r">
              <a:defRPr sz="1000" b="0" i="0">
                <a:solidFill>
                  <a:schemeClr val="bg1"/>
                </a:solidFill>
                <a:uFillTx/>
                <a:latin typeface="Franklin Gothic Book" panose="020B0503020102020204" pitchFamily="34" charset="0"/>
              </a:defRPr>
            </a:lvl1pPr>
          </a:lstStyle>
          <a:p>
            <a:fld id="{D2889D85-1108-4C37-BB0F-A185AD32264E}" type="slidenum">
              <a:rPr lang="en-US" smtClean="0">
                <a:uFillTx/>
              </a:rPr>
              <a:pPr/>
              <a:t>‹#›</a:t>
            </a:fld>
            <a:endParaRPr lang="en-US" dirty="0">
              <a:uFillTx/>
            </a:endParaRPr>
          </a:p>
        </p:txBody>
      </p:sp>
    </p:spTree>
    <p:extLst>
      <p:ext uri="{BB962C8B-B14F-4D97-AF65-F5344CB8AC3E}">
        <p14:creationId xmlns:p14="http://schemas.microsoft.com/office/powerpoint/2010/main" val="3205043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4820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539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3069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7654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819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25603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063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343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117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081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88576"/>
            <a:ext cx="2758252" cy="1661993"/>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69E6C570-0F19-4712-82A5-4C9EF67D81F2}"/>
              </a:ext>
            </a:extLst>
          </p:cNvPr>
          <p:cNvSpPr>
            <a:spLocks noGrp="1"/>
          </p:cNvSpPr>
          <p:nvPr>
            <p:ph type="pic" sz="quarter" idx="10"/>
          </p:nvPr>
        </p:nvSpPr>
        <p:spPr>
          <a:xfrm>
            <a:off x="3822104" y="0"/>
            <a:ext cx="2103120" cy="6858000"/>
          </a:xfrm>
        </p:spPr>
        <p:txBody>
          <a:bodyPr/>
          <a:lstStyle/>
          <a:p>
            <a:endParaRPr lang="en-US"/>
          </a:p>
        </p:txBody>
      </p:sp>
      <p:sp>
        <p:nvSpPr>
          <p:cNvPr id="5" name="Picture Placeholder 3">
            <a:extLst>
              <a:ext uri="{FF2B5EF4-FFF2-40B4-BE49-F238E27FC236}">
                <a16:creationId xmlns:a16="http://schemas.microsoft.com/office/drawing/2014/main" id="{4EEDDCD4-532A-4DFE-AB08-03B684B30DF7}"/>
              </a:ext>
            </a:extLst>
          </p:cNvPr>
          <p:cNvSpPr>
            <a:spLocks noGrp="1"/>
          </p:cNvSpPr>
          <p:nvPr>
            <p:ph type="pic" sz="quarter" idx="11"/>
          </p:nvPr>
        </p:nvSpPr>
        <p:spPr>
          <a:xfrm>
            <a:off x="5911029" y="0"/>
            <a:ext cx="2103120" cy="6858000"/>
          </a:xfrm>
        </p:spPr>
        <p:txBody>
          <a:bodyPr/>
          <a:lstStyle/>
          <a:p>
            <a:endParaRPr lang="en-US"/>
          </a:p>
        </p:txBody>
      </p:sp>
      <p:sp>
        <p:nvSpPr>
          <p:cNvPr id="6" name="Picture Placeholder 3">
            <a:extLst>
              <a:ext uri="{FF2B5EF4-FFF2-40B4-BE49-F238E27FC236}">
                <a16:creationId xmlns:a16="http://schemas.microsoft.com/office/drawing/2014/main" id="{DE6584E7-439C-4582-9308-222EE3D0D1A4}"/>
              </a:ext>
            </a:extLst>
          </p:cNvPr>
          <p:cNvSpPr>
            <a:spLocks noGrp="1"/>
          </p:cNvSpPr>
          <p:nvPr>
            <p:ph type="pic" sz="quarter" idx="12"/>
          </p:nvPr>
        </p:nvSpPr>
        <p:spPr>
          <a:xfrm>
            <a:off x="7999954" y="0"/>
            <a:ext cx="2103120" cy="6858000"/>
          </a:xfrm>
        </p:spPr>
        <p:txBody>
          <a:bodyPr/>
          <a:lstStyle/>
          <a:p>
            <a:endParaRPr lang="en-US"/>
          </a:p>
        </p:txBody>
      </p:sp>
      <p:sp>
        <p:nvSpPr>
          <p:cNvPr id="7" name="Picture Placeholder 3">
            <a:extLst>
              <a:ext uri="{FF2B5EF4-FFF2-40B4-BE49-F238E27FC236}">
                <a16:creationId xmlns:a16="http://schemas.microsoft.com/office/drawing/2014/main" id="{000C5620-54BA-4992-9CD0-782792ED57DE}"/>
              </a:ext>
            </a:extLst>
          </p:cNvPr>
          <p:cNvSpPr>
            <a:spLocks noGrp="1"/>
          </p:cNvSpPr>
          <p:nvPr>
            <p:ph type="pic" sz="quarter" idx="13"/>
          </p:nvPr>
        </p:nvSpPr>
        <p:spPr>
          <a:xfrm>
            <a:off x="10088880" y="0"/>
            <a:ext cx="2103120" cy="6858000"/>
          </a:xfrm>
        </p:spPr>
        <p:txBody>
          <a:bodyPr/>
          <a:lstStyle/>
          <a:p>
            <a:endParaRPr lang="en-US"/>
          </a:p>
        </p:txBody>
      </p:sp>
    </p:spTree>
    <p:extLst>
      <p:ext uri="{BB962C8B-B14F-4D97-AF65-F5344CB8AC3E}">
        <p14:creationId xmlns:p14="http://schemas.microsoft.com/office/powerpoint/2010/main" val="1106165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6580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145114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68560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1853290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94203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227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82690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32804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34867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09522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9562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28306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95419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984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9079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DD61B-2A0B-4081-8B42-EC4D6E8F34D2}"/>
              </a:ext>
            </a:extLst>
          </p:cNvPr>
          <p:cNvSpPr>
            <a:spLocks noGrp="1"/>
          </p:cNvSpPr>
          <p:nvPr>
            <p:ph type="title"/>
          </p:nvPr>
        </p:nvSpPr>
        <p:spPr>
          <a:xfrm>
            <a:off x="588263" y="457200"/>
            <a:ext cx="5259084" cy="430887"/>
          </a:xfrm>
        </p:spPr>
        <p:txBody>
          <a:bodyPr/>
          <a:lstStyle>
            <a:lvl1pPr>
              <a:defRPr sz="2800"/>
            </a:lvl1pPr>
          </a:lstStyle>
          <a:p>
            <a:r>
              <a:rPr lang="en-US"/>
              <a:t>Click to edit Master title</a:t>
            </a:r>
          </a:p>
        </p:txBody>
      </p:sp>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2461042"/>
            <a:ext cx="4794250" cy="1935915"/>
          </a:xfrm>
        </p:spPr>
        <p:txBody>
          <a:bodyPr/>
          <a:lstStyle>
            <a:lvl1pPr marL="0" indent="0">
              <a:buNone/>
              <a:defRPr/>
            </a:lvl1pPr>
            <a:lvl2pPr marL="0" indent="0">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022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1446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1331174"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72C242E3-C01A-4A68-9490-E02607BC9601}"/>
              </a:ext>
            </a:extLst>
          </p:cNvPr>
          <p:cNvSpPr>
            <a:spLocks noGrp="1"/>
          </p:cNvSpPr>
          <p:nvPr>
            <p:ph type="body" sz="quarter" idx="11"/>
          </p:nvPr>
        </p:nvSpPr>
        <p:spPr>
          <a:xfrm>
            <a:off x="6405450"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772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4357688" cy="2028248"/>
          </a:xfrm>
        </p:spPr>
        <p:txBody>
          <a:bodyPr/>
          <a:lstStyle>
            <a:lvl1pPr marL="0" indent="0">
              <a:spcAft>
                <a:spcPts val="600"/>
              </a:spcAft>
              <a:buNone/>
              <a:defRPr sz="2400"/>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A6878426-000A-46C2-B093-648BC981B935}"/>
              </a:ext>
            </a:extLst>
          </p:cNvPr>
          <p:cNvGrpSpPr/>
          <p:nvPr userDrawn="1"/>
        </p:nvGrpSpPr>
        <p:grpSpPr>
          <a:xfrm>
            <a:off x="5684170" y="1350523"/>
            <a:ext cx="7402239" cy="5050278"/>
            <a:chOff x="6941590" y="-11230"/>
            <a:chExt cx="5768008" cy="3935302"/>
          </a:xfrm>
        </p:grpSpPr>
        <p:sp>
          <p:nvSpPr>
            <p:cNvPr id="6" name="Google Shape;481;p94">
              <a:extLst>
                <a:ext uri="{FF2B5EF4-FFF2-40B4-BE49-F238E27FC236}">
                  <a16:creationId xmlns:a16="http://schemas.microsoft.com/office/drawing/2014/main" id="{DAF54CBA-1B8E-4D10-AD13-11AAEF18317E}"/>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00000"/>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86;p94">
              <a:extLst>
                <a:ext uri="{FF2B5EF4-FFF2-40B4-BE49-F238E27FC236}">
                  <a16:creationId xmlns:a16="http://schemas.microsoft.com/office/drawing/2014/main" id="{0368BD2C-7B2E-4876-9DBD-34FBCDA0CEFE}"/>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9EA520AE-6572-436A-A475-0F53CBB3DFBE}"/>
              </a:ext>
            </a:extLst>
          </p:cNvPr>
          <p:cNvSpPr>
            <a:spLocks noGrp="1"/>
          </p:cNvSpPr>
          <p:nvPr>
            <p:ph type="pic" sz="quarter" idx="11"/>
          </p:nvPr>
        </p:nvSpPr>
        <p:spPr>
          <a:xfrm>
            <a:off x="5992008" y="1589662"/>
            <a:ext cx="6786563" cy="4572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5263347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8075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3004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17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4" name="Title 3">
            <a:extLst>
              <a:ext uri="{FF2B5EF4-FFF2-40B4-BE49-F238E27FC236}">
                <a16:creationId xmlns:a16="http://schemas.microsoft.com/office/drawing/2014/main" id="{A61B7545-5424-45C2-9533-701BD9B40C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0773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44264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929149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38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4260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104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0985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ody w/ Larger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5240216" y="1188720"/>
            <a:ext cx="6951787" cy="548152"/>
          </a:xfrm>
          <a:prstGeom prst="rect">
            <a:avLst/>
          </a:prstGeom>
        </p:spPr>
        <p:txBody>
          <a:bodyPr/>
          <a:lstStyle>
            <a:lvl1pPr marL="0" marR="0" indent="0" algn="l" defTabSz="745817" rtl="0" eaLnBrk="1" fontAlgn="auto" latinLnBrk="0" hangingPunct="1">
              <a:lnSpc>
                <a:spcPct val="110000"/>
              </a:lnSpc>
              <a:spcBef>
                <a:spcPts val="1133"/>
              </a:spcBef>
              <a:spcAft>
                <a:spcPts val="567"/>
              </a:spcAft>
              <a:buClrTx/>
              <a:buSzTx/>
              <a:buFont typeface="Arial" panose="020B0604020202020204" pitchFamily="34" charset="0"/>
              <a:buNone/>
              <a:tabLst/>
              <a:defRPr baseline="0">
                <a:solidFill>
                  <a:schemeClr val="tx2"/>
                </a:solidFill>
              </a:defRPr>
            </a:lvl1pPr>
          </a:lstStyle>
          <a:p>
            <a:r>
              <a:rPr lang="en-US"/>
              <a:t>Insert Image (Optional)</a:t>
            </a:r>
          </a:p>
        </p:txBody>
      </p:sp>
      <p:sp>
        <p:nvSpPr>
          <p:cNvPr id="8" name="Text Placeholder 7"/>
          <p:cNvSpPr>
            <a:spLocks noGrp="1"/>
          </p:cNvSpPr>
          <p:nvPr>
            <p:ph type="body" sz="quarter" idx="16"/>
          </p:nvPr>
        </p:nvSpPr>
        <p:spPr>
          <a:xfrm>
            <a:off x="412750" y="1188720"/>
            <a:ext cx="469900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1815351-3E33-4EC0-8DE5-063F22F5FE4F}"/>
              </a:ext>
            </a:extLst>
          </p:cNvPr>
          <p:cNvSpPr>
            <a:spLocks noGrp="1"/>
          </p:cNvSpPr>
          <p:nvPr>
            <p:ph type="title"/>
          </p:nvPr>
        </p:nvSpPr>
        <p:spPr/>
        <p:txBody>
          <a:bodyPr/>
          <a:lstStyle/>
          <a:p>
            <a:r>
              <a:rPr lang="en-US"/>
              <a:t>Click to edit Master title style</a:t>
            </a:r>
          </a:p>
        </p:txBody>
      </p:sp>
      <p:sp>
        <p:nvSpPr>
          <p:cNvPr id="5" name="Footer Placeholder 14">
            <a:extLst>
              <a:ext uri="{FF2B5EF4-FFF2-40B4-BE49-F238E27FC236}">
                <a16:creationId xmlns:a16="http://schemas.microsoft.com/office/drawing/2014/main" id="{AC89717A-A3D9-415E-8CEE-6D43D303540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sz="882"/>
              <a:t>Microsoft Confidential – Shared Under NDA Only</a:t>
            </a:r>
            <a:r>
              <a:rPr lang="en-US">
                <a:solidFill>
                  <a:schemeClr val="bg1">
                    <a:lumMod val="65000"/>
                  </a:schemeClr>
                </a:solidFill>
              </a:rPr>
              <a:t>								</a:t>
            </a:r>
          </a:p>
        </p:txBody>
      </p:sp>
    </p:spTree>
    <p:extLst>
      <p:ext uri="{BB962C8B-B14F-4D97-AF65-F5344CB8AC3E}">
        <p14:creationId xmlns:p14="http://schemas.microsoft.com/office/powerpoint/2010/main" val="737064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307371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5876126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image" Target="../media/image1.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0" Type="http://schemas.openxmlformats.org/officeDocument/2006/relationships/slideLayout" Target="../slideLayouts/slideLayout55.xml"/><Relationship Id="rId4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32" r:id="rId33"/>
    <p:sldLayoutId id="2147484933" r:id="rId34"/>
    <p:sldLayoutId id="214748493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08818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 id="2147484954" r:id="rId14"/>
    <p:sldLayoutId id="2147484955" r:id="rId15"/>
    <p:sldLayoutId id="2147484956" r:id="rId16"/>
    <p:sldLayoutId id="2147484957" r:id="rId17"/>
    <p:sldLayoutId id="2147484958" r:id="rId18"/>
    <p:sldLayoutId id="2147484959" r:id="rId19"/>
    <p:sldLayoutId id="2147484960" r:id="rId20"/>
    <p:sldLayoutId id="2147484961" r:id="rId21"/>
    <p:sldLayoutId id="2147484962" r:id="rId22"/>
    <p:sldLayoutId id="2147484963" r:id="rId23"/>
    <p:sldLayoutId id="2147484964" r:id="rId24"/>
    <p:sldLayoutId id="2147484965" r:id="rId25"/>
    <p:sldLayoutId id="2147484966" r:id="rId26"/>
    <p:sldLayoutId id="2147484967" r:id="rId27"/>
    <p:sldLayoutId id="2147484968" r:id="rId28"/>
    <p:sldLayoutId id="2147484969" r:id="rId29"/>
    <p:sldLayoutId id="2147484970" r:id="rId30"/>
    <p:sldLayoutId id="2147484971" r:id="rId31"/>
    <p:sldLayoutId id="2147484972" r:id="rId32"/>
    <p:sldLayoutId id="2147484973" r:id="rId33"/>
    <p:sldLayoutId id="2147484974" r:id="rId34"/>
    <p:sldLayoutId id="2147484975" r:id="rId35"/>
    <p:sldLayoutId id="2147484976" r:id="rId36"/>
    <p:sldLayoutId id="2147484977" r:id="rId37"/>
    <p:sldLayoutId id="2147484978" r:id="rId38"/>
    <p:sldLayoutId id="2147484979" r:id="rId39"/>
    <p:sldLayoutId id="2147484980" r:id="rId40"/>
    <p:sldLayoutId id="2147484981" r:id="rId41"/>
    <p:sldLayoutId id="2147484982" r:id="rId42"/>
    <p:sldLayoutId id="2147484983"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hyperlink" Target="https://collaborate.mitre.org/attackics/index.php/Main_Page" TargetMode="External"/><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43.png"/><Relationship Id="rId11" Type="http://schemas.openxmlformats.org/officeDocument/2006/relationships/hyperlink" Target="https://attack.mitre.org/matrices/enterprise/" TargetMode="External"/><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8" Type="http://schemas.openxmlformats.org/officeDocument/2006/relationships/hyperlink" Target="https://openclipart.org/detail/29008" TargetMode="External"/><Relationship Id="rId3" Type="http://schemas.openxmlformats.org/officeDocument/2006/relationships/image" Target="../media/image48.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hyperlink" Target="https://pixabay.com/en/male-female-icon-avatar-man-woman-1354358/" TargetMode="External"/><Relationship Id="rId5" Type="http://schemas.openxmlformats.org/officeDocument/2006/relationships/image" Target="../media/image32.png"/><Relationship Id="rId10" Type="http://schemas.openxmlformats.org/officeDocument/2006/relationships/hyperlink" Target="https://pxhere.com/en/photo/1441879" TargetMode="External"/><Relationship Id="rId4" Type="http://schemas.openxmlformats.org/officeDocument/2006/relationships/image" Target="../media/image49.jpeg"/><Relationship Id="rId9"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4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34.xml"/><Relationship Id="rId4" Type="http://schemas.openxmlformats.org/officeDocument/2006/relationships/hyperlink" Target="https://cyberx-labs.com/resources/risk-report-2020/"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6.png"/><Relationship Id="rId21" Type="http://schemas.openxmlformats.org/officeDocument/2006/relationships/image" Target="../media/image82.svg"/><Relationship Id="rId7" Type="http://schemas.openxmlformats.org/officeDocument/2006/relationships/image" Target="../media/image70.pn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notesSlide" Target="../notesSlides/notesSlide10.xml"/><Relationship Id="rId16" Type="http://schemas.openxmlformats.org/officeDocument/2006/relationships/hyperlink" Target="https://aka.ms/MCRA" TargetMode="External"/><Relationship Id="rId20" Type="http://schemas.openxmlformats.org/officeDocument/2006/relationships/image" Target="../media/image81.png"/><Relationship Id="rId1" Type="http://schemas.openxmlformats.org/officeDocument/2006/relationships/slideLayout" Target="../slideLayouts/slideLayout34.xml"/><Relationship Id="rId6" Type="http://schemas.openxmlformats.org/officeDocument/2006/relationships/image" Target="../media/image69.svg"/><Relationship Id="rId11" Type="http://schemas.openxmlformats.org/officeDocument/2006/relationships/image" Target="../media/image73.svg"/><Relationship Id="rId5" Type="http://schemas.openxmlformats.org/officeDocument/2006/relationships/image" Target="../media/image68.png"/><Relationship Id="rId15" Type="http://schemas.openxmlformats.org/officeDocument/2006/relationships/image" Target="../media/image77.svg"/><Relationship Id="rId10" Type="http://schemas.openxmlformats.org/officeDocument/2006/relationships/image" Target="../media/image72.png"/><Relationship Id="rId19" Type="http://schemas.openxmlformats.org/officeDocument/2006/relationships/image" Target="../media/image80.svg"/><Relationship Id="rId4" Type="http://schemas.openxmlformats.org/officeDocument/2006/relationships/image" Target="../media/image67.svg"/><Relationship Id="rId9" Type="http://schemas.openxmlformats.org/officeDocument/2006/relationships/hyperlink" Target="https://www.acq.osd.mil/cmmc/draft.html" TargetMode="External"/><Relationship Id="rId1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male-female-icon-avatar-man-woman-1354358/" TargetMode="External"/><Relationship Id="rId7" Type="http://schemas.openxmlformats.org/officeDocument/2006/relationships/hyperlink" Target="https://pxhere.com/en/photo/1441879" TargetMode="External"/><Relationship Id="rId2"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image" Target="../media/image34.jpg"/><Relationship Id="rId5" Type="http://schemas.openxmlformats.org/officeDocument/2006/relationships/hyperlink" Target="https://openclipart.org/detail/29008"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Defender for IoT</a:t>
            </a:r>
            <a:endParaRPr lang="en-US" dirty="0">
              <a:solidFill>
                <a:srgbClr val="000000"/>
              </a:solidFill>
            </a:endParaRPr>
          </a:p>
        </p:txBody>
      </p:sp>
      <p:sp>
        <p:nvSpPr>
          <p:cNvPr id="5" name="Text Placeholder 4"/>
          <p:cNvSpPr>
            <a:spLocks noGrp="1"/>
          </p:cNvSpPr>
          <p:nvPr>
            <p:ph type="body" sz="quarter" idx="12"/>
          </p:nvPr>
        </p:nvSpPr>
        <p:spPr>
          <a:xfrm>
            <a:off x="582042" y="3962400"/>
            <a:ext cx="4164583" cy="677108"/>
          </a:xfrm>
        </p:spPr>
        <p:txBody>
          <a:bodyPr/>
          <a:lstStyle/>
          <a:p>
            <a:r>
              <a:rPr lang="en-US" dirty="0"/>
              <a:t>100.1 Operational Technology Overview</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p:nvPr>
        </p:nvSpPr>
        <p:spPr>
          <a:xfrm>
            <a:off x="304800" y="505939"/>
            <a:ext cx="10515600" cy="485267"/>
          </a:xfrm>
          <a:prstGeom prst="rect">
            <a:avLst/>
          </a:prstGeom>
          <a:noFill/>
          <a:ln>
            <a:noFill/>
          </a:ln>
        </p:spPr>
        <p:txBody>
          <a:bodyPr spcFirstLastPara="1" wrap="square" lIns="91425" tIns="45700" rIns="91425" bIns="45700" anchor="ctr" anchorCtr="0">
            <a:noAutofit/>
          </a:bodyPr>
          <a:lstStyle/>
          <a:p>
            <a:pPr>
              <a:spcBef>
                <a:spcPts val="0"/>
              </a:spcBef>
              <a:buClr>
                <a:schemeClr val="accent2"/>
              </a:buClr>
              <a:buSzPts val="2800"/>
            </a:pPr>
            <a:r>
              <a:rPr lang="en-US" sz="2800" dirty="0"/>
              <a:t>OT Components Within the Purdue Model</a:t>
            </a:r>
            <a:br>
              <a:rPr lang="en-US" sz="2800" dirty="0"/>
            </a:br>
            <a:endParaRPr lang="en-US" sz="2800" dirty="0"/>
          </a:p>
        </p:txBody>
      </p:sp>
      <p:sp>
        <p:nvSpPr>
          <p:cNvPr id="193" name="Rectangle 192">
            <a:extLst>
              <a:ext uri="{FF2B5EF4-FFF2-40B4-BE49-F238E27FC236}">
                <a16:creationId xmlns:a16="http://schemas.microsoft.com/office/drawing/2014/main" id="{3484232B-E1C7-48D9-A85B-87A954F5BED8}"/>
              </a:ext>
            </a:extLst>
          </p:cNvPr>
          <p:cNvSpPr/>
          <p:nvPr/>
        </p:nvSpPr>
        <p:spPr>
          <a:xfrm>
            <a:off x="4895851" y="3947417"/>
            <a:ext cx="7045769" cy="780935"/>
          </a:xfrm>
          <a:prstGeom prst="rect">
            <a:avLst/>
          </a:prstGeom>
          <a:solidFill>
            <a:schemeClr val="tx2">
              <a:lumMod val="25000"/>
              <a:lumOff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194" name="Rectangle 193">
            <a:extLst>
              <a:ext uri="{FF2B5EF4-FFF2-40B4-BE49-F238E27FC236}">
                <a16:creationId xmlns:a16="http://schemas.microsoft.com/office/drawing/2014/main" id="{D616EECC-2202-4DCE-B424-BDEC207F71CB}"/>
              </a:ext>
            </a:extLst>
          </p:cNvPr>
          <p:cNvSpPr/>
          <p:nvPr/>
        </p:nvSpPr>
        <p:spPr>
          <a:xfrm>
            <a:off x="4895851" y="3062893"/>
            <a:ext cx="7045769" cy="780935"/>
          </a:xfrm>
          <a:prstGeom prst="rect">
            <a:avLst/>
          </a:prstGeom>
          <a:solidFill>
            <a:schemeClr val="tx2">
              <a:lumMod val="25000"/>
              <a:lumOff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95" name="Rectangle 194">
            <a:extLst>
              <a:ext uri="{FF2B5EF4-FFF2-40B4-BE49-F238E27FC236}">
                <a16:creationId xmlns:a16="http://schemas.microsoft.com/office/drawing/2014/main" id="{5B614F35-B79C-41AB-BC0F-4767AD5D83EE}"/>
              </a:ext>
            </a:extLst>
          </p:cNvPr>
          <p:cNvSpPr/>
          <p:nvPr/>
        </p:nvSpPr>
        <p:spPr>
          <a:xfrm>
            <a:off x="4895851" y="2095500"/>
            <a:ext cx="7045769" cy="863804"/>
          </a:xfrm>
          <a:prstGeom prst="rect">
            <a:avLst/>
          </a:prstGeom>
          <a:solidFill>
            <a:schemeClr val="accent3">
              <a:lumMod val="20000"/>
              <a:lumOff val="80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96" name="Rectangle 195">
            <a:extLst>
              <a:ext uri="{FF2B5EF4-FFF2-40B4-BE49-F238E27FC236}">
                <a16:creationId xmlns:a16="http://schemas.microsoft.com/office/drawing/2014/main" id="{92C3961E-3D2F-4281-BCB6-8C4E03986CA0}"/>
              </a:ext>
            </a:extLst>
          </p:cNvPr>
          <p:cNvSpPr/>
          <p:nvPr/>
        </p:nvSpPr>
        <p:spPr>
          <a:xfrm>
            <a:off x="4895851" y="1128107"/>
            <a:ext cx="7045769" cy="863804"/>
          </a:xfrm>
          <a:prstGeom prst="rect">
            <a:avLst/>
          </a:prstGeom>
          <a:solidFill>
            <a:schemeClr val="accent3">
              <a:lumMod val="20000"/>
              <a:lumOff val="80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197" name="Rectangle 196">
            <a:extLst>
              <a:ext uri="{FF2B5EF4-FFF2-40B4-BE49-F238E27FC236}">
                <a16:creationId xmlns:a16="http://schemas.microsoft.com/office/drawing/2014/main" id="{9A0F5622-A1D8-490B-942E-920CA5DCD2E5}"/>
              </a:ext>
            </a:extLst>
          </p:cNvPr>
          <p:cNvSpPr/>
          <p:nvPr/>
        </p:nvSpPr>
        <p:spPr>
          <a:xfrm>
            <a:off x="4895851" y="4831940"/>
            <a:ext cx="7045769" cy="1092610"/>
          </a:xfrm>
          <a:prstGeom prst="rect">
            <a:avLst/>
          </a:prstGeom>
          <a:solidFill>
            <a:schemeClr val="tx2">
              <a:lumMod val="25000"/>
              <a:lumOff val="75000"/>
            </a:schemeClr>
          </a:solid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98" name="TextBox 197">
            <a:extLst>
              <a:ext uri="{FF2B5EF4-FFF2-40B4-BE49-F238E27FC236}">
                <a16:creationId xmlns:a16="http://schemas.microsoft.com/office/drawing/2014/main" id="{56CC0703-8F34-4B4C-AA0E-657CB42EBF6F}"/>
              </a:ext>
            </a:extLst>
          </p:cNvPr>
          <p:cNvSpPr txBox="1"/>
          <p:nvPr/>
        </p:nvSpPr>
        <p:spPr>
          <a:xfrm>
            <a:off x="5097728" y="5583538"/>
            <a:ext cx="52290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Sensor</a:t>
            </a:r>
          </a:p>
        </p:txBody>
      </p:sp>
      <p:sp>
        <p:nvSpPr>
          <p:cNvPr id="206" name="TextBox 205">
            <a:extLst>
              <a:ext uri="{FF2B5EF4-FFF2-40B4-BE49-F238E27FC236}">
                <a16:creationId xmlns:a16="http://schemas.microsoft.com/office/drawing/2014/main" id="{DFD89ADF-FA14-4CEA-81B3-08661A8C9EA4}"/>
              </a:ext>
            </a:extLst>
          </p:cNvPr>
          <p:cNvSpPr txBox="1"/>
          <p:nvPr/>
        </p:nvSpPr>
        <p:spPr>
          <a:xfrm>
            <a:off x="6224655" y="5595912"/>
            <a:ext cx="593432"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Actuator</a:t>
            </a:r>
          </a:p>
        </p:txBody>
      </p:sp>
      <p:sp>
        <p:nvSpPr>
          <p:cNvPr id="207" name="TextBox 206">
            <a:extLst>
              <a:ext uri="{FF2B5EF4-FFF2-40B4-BE49-F238E27FC236}">
                <a16:creationId xmlns:a16="http://schemas.microsoft.com/office/drawing/2014/main" id="{0E42F648-F535-491E-87AE-A67ED113C2C6}"/>
              </a:ext>
            </a:extLst>
          </p:cNvPr>
          <p:cNvSpPr txBox="1"/>
          <p:nvPr/>
        </p:nvSpPr>
        <p:spPr>
          <a:xfrm>
            <a:off x="7230315" y="5595912"/>
            <a:ext cx="522900"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Sensor</a:t>
            </a:r>
          </a:p>
        </p:txBody>
      </p:sp>
      <p:sp>
        <p:nvSpPr>
          <p:cNvPr id="219" name="TextBox 218">
            <a:extLst>
              <a:ext uri="{FF2B5EF4-FFF2-40B4-BE49-F238E27FC236}">
                <a16:creationId xmlns:a16="http://schemas.microsoft.com/office/drawing/2014/main" id="{87B88213-09E6-425F-A729-2D570A72A322}"/>
              </a:ext>
            </a:extLst>
          </p:cNvPr>
          <p:cNvSpPr txBox="1"/>
          <p:nvPr/>
        </p:nvSpPr>
        <p:spPr>
          <a:xfrm>
            <a:off x="8299309" y="5578303"/>
            <a:ext cx="81355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Actuator</a:t>
            </a:r>
          </a:p>
        </p:txBody>
      </p:sp>
      <p:sp>
        <p:nvSpPr>
          <p:cNvPr id="228" name="TextBox 227">
            <a:extLst>
              <a:ext uri="{FF2B5EF4-FFF2-40B4-BE49-F238E27FC236}">
                <a16:creationId xmlns:a16="http://schemas.microsoft.com/office/drawing/2014/main" id="{22620C7E-2424-42E8-9A4F-CD664E5DAA26}"/>
              </a:ext>
            </a:extLst>
          </p:cNvPr>
          <p:cNvSpPr txBox="1"/>
          <p:nvPr/>
        </p:nvSpPr>
        <p:spPr>
          <a:xfrm>
            <a:off x="7755277" y="4459091"/>
            <a:ext cx="68822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RTU</a:t>
            </a:r>
          </a:p>
        </p:txBody>
      </p:sp>
      <p:sp>
        <p:nvSpPr>
          <p:cNvPr id="231" name="TextBox 230">
            <a:extLst>
              <a:ext uri="{FF2B5EF4-FFF2-40B4-BE49-F238E27FC236}">
                <a16:creationId xmlns:a16="http://schemas.microsoft.com/office/drawing/2014/main" id="{FDE41273-9AAA-4AE3-9B55-AEF70D334358}"/>
              </a:ext>
            </a:extLst>
          </p:cNvPr>
          <p:cNvSpPr txBox="1"/>
          <p:nvPr/>
        </p:nvSpPr>
        <p:spPr>
          <a:xfrm>
            <a:off x="5626988" y="4459091"/>
            <a:ext cx="68822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234"/>
                </a:solidFill>
                <a:effectLst/>
                <a:uLnTx/>
                <a:uFillTx/>
                <a:latin typeface="Franklin Gothic Book"/>
                <a:ea typeface="+mn-ea"/>
                <a:cs typeface="+mn-cs"/>
              </a:rPr>
              <a:t>PLC</a:t>
            </a:r>
          </a:p>
        </p:txBody>
      </p:sp>
      <p:sp>
        <p:nvSpPr>
          <p:cNvPr id="232" name="TextBox 231">
            <a:extLst>
              <a:ext uri="{FF2B5EF4-FFF2-40B4-BE49-F238E27FC236}">
                <a16:creationId xmlns:a16="http://schemas.microsoft.com/office/drawing/2014/main" id="{FC57BD9A-48BD-4A59-8AD5-A9F4BD2A3242}"/>
              </a:ext>
            </a:extLst>
          </p:cNvPr>
          <p:cNvSpPr txBox="1"/>
          <p:nvPr/>
        </p:nvSpPr>
        <p:spPr>
          <a:xfrm>
            <a:off x="7789201" y="2611412"/>
            <a:ext cx="867546"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02234"/>
                </a:solidFill>
                <a:effectLst/>
                <a:uLnTx/>
                <a:uFillTx/>
                <a:latin typeface="Franklin Gothic Book"/>
                <a:ea typeface="+mn-ea"/>
                <a:cs typeface="+mn-cs"/>
              </a:rPr>
              <a:t>Domain Controller</a:t>
            </a:r>
          </a:p>
        </p:txBody>
      </p:sp>
      <p:sp>
        <p:nvSpPr>
          <p:cNvPr id="233" name="TextBox 232">
            <a:extLst>
              <a:ext uri="{FF2B5EF4-FFF2-40B4-BE49-F238E27FC236}">
                <a16:creationId xmlns:a16="http://schemas.microsoft.com/office/drawing/2014/main" id="{FB526C9E-1D4B-4D77-9B1B-6EBB58F3FB84}"/>
              </a:ext>
            </a:extLst>
          </p:cNvPr>
          <p:cNvSpPr txBox="1"/>
          <p:nvPr/>
        </p:nvSpPr>
        <p:spPr>
          <a:xfrm>
            <a:off x="5872284" y="1600811"/>
            <a:ext cx="538930"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02234"/>
                </a:solidFill>
                <a:effectLst/>
                <a:uLnTx/>
                <a:uFillTx/>
                <a:latin typeface="Franklin Gothic Book"/>
                <a:ea typeface="+mn-ea"/>
                <a:cs typeface="+mn-cs"/>
              </a:rPr>
              <a:t>Desktops</a:t>
            </a:r>
          </a:p>
        </p:txBody>
      </p:sp>
      <p:sp>
        <p:nvSpPr>
          <p:cNvPr id="234" name="TextBox 233">
            <a:extLst>
              <a:ext uri="{FF2B5EF4-FFF2-40B4-BE49-F238E27FC236}">
                <a16:creationId xmlns:a16="http://schemas.microsoft.com/office/drawing/2014/main" id="{935FDD97-5B05-4F55-82F3-AE03BD695C6B}"/>
              </a:ext>
            </a:extLst>
          </p:cNvPr>
          <p:cNvSpPr txBox="1"/>
          <p:nvPr/>
        </p:nvSpPr>
        <p:spPr>
          <a:xfrm>
            <a:off x="6616510" y="1624343"/>
            <a:ext cx="476412"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02234"/>
                </a:solidFill>
                <a:effectLst/>
                <a:uLnTx/>
                <a:uFillTx/>
                <a:latin typeface="Franklin Gothic Book"/>
                <a:ea typeface="+mn-ea"/>
                <a:cs typeface="+mn-cs"/>
              </a:rPr>
              <a:t>Printers</a:t>
            </a:r>
          </a:p>
        </p:txBody>
      </p:sp>
      <p:sp>
        <p:nvSpPr>
          <p:cNvPr id="235" name="TextBox 234">
            <a:extLst>
              <a:ext uri="{FF2B5EF4-FFF2-40B4-BE49-F238E27FC236}">
                <a16:creationId xmlns:a16="http://schemas.microsoft.com/office/drawing/2014/main" id="{2D62FFD5-6F68-446E-BBCB-024F32D7FF31}"/>
              </a:ext>
            </a:extLst>
          </p:cNvPr>
          <p:cNvSpPr txBox="1"/>
          <p:nvPr/>
        </p:nvSpPr>
        <p:spPr>
          <a:xfrm>
            <a:off x="7882844" y="1630871"/>
            <a:ext cx="800220"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02234"/>
                </a:solidFill>
                <a:effectLst/>
                <a:uLnTx/>
                <a:uFillTx/>
                <a:latin typeface="Franklin Gothic Book"/>
                <a:ea typeface="+mn-ea"/>
                <a:cs typeface="+mn-cs"/>
              </a:rPr>
              <a:t>Network Phones</a:t>
            </a:r>
          </a:p>
        </p:txBody>
      </p:sp>
      <p:cxnSp>
        <p:nvCxnSpPr>
          <p:cNvPr id="236" name="Straight Connector 235">
            <a:extLst>
              <a:ext uri="{FF2B5EF4-FFF2-40B4-BE49-F238E27FC236}">
                <a16:creationId xmlns:a16="http://schemas.microsoft.com/office/drawing/2014/main" id="{5214A7BC-F1CE-4305-B5DE-F92EA56CEDDE}"/>
              </a:ext>
            </a:extLst>
          </p:cNvPr>
          <p:cNvCxnSpPr>
            <a:cxnSpLocks/>
          </p:cNvCxnSpPr>
          <p:nvPr/>
        </p:nvCxnSpPr>
        <p:spPr>
          <a:xfrm>
            <a:off x="5436591" y="1934770"/>
            <a:ext cx="1767167" cy="3332"/>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237" name="Straight Connector 236">
            <a:extLst>
              <a:ext uri="{FF2B5EF4-FFF2-40B4-BE49-F238E27FC236}">
                <a16:creationId xmlns:a16="http://schemas.microsoft.com/office/drawing/2014/main" id="{604F94AD-D8B0-49DD-B717-3958C8C69711}"/>
              </a:ext>
            </a:extLst>
          </p:cNvPr>
          <p:cNvCxnSpPr>
            <a:cxnSpLocks/>
          </p:cNvCxnSpPr>
          <p:nvPr/>
        </p:nvCxnSpPr>
        <p:spPr>
          <a:xfrm flipV="1">
            <a:off x="6135091" y="1810129"/>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238" name="Straight Connector 237">
            <a:extLst>
              <a:ext uri="{FF2B5EF4-FFF2-40B4-BE49-F238E27FC236}">
                <a16:creationId xmlns:a16="http://schemas.microsoft.com/office/drawing/2014/main" id="{C90D781A-5DA2-4600-9222-FD2CB2006F48}"/>
              </a:ext>
            </a:extLst>
          </p:cNvPr>
          <p:cNvCxnSpPr>
            <a:cxnSpLocks/>
          </p:cNvCxnSpPr>
          <p:nvPr/>
        </p:nvCxnSpPr>
        <p:spPr>
          <a:xfrm flipV="1">
            <a:off x="6862211" y="1810129"/>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239" name="Straight Connector 238">
            <a:extLst>
              <a:ext uri="{FF2B5EF4-FFF2-40B4-BE49-F238E27FC236}">
                <a16:creationId xmlns:a16="http://schemas.microsoft.com/office/drawing/2014/main" id="{3F0D441E-B902-471D-B855-E82B403BE6CF}"/>
              </a:ext>
            </a:extLst>
          </p:cNvPr>
          <p:cNvCxnSpPr>
            <a:cxnSpLocks/>
          </p:cNvCxnSpPr>
          <p:nvPr/>
        </p:nvCxnSpPr>
        <p:spPr>
          <a:xfrm flipV="1">
            <a:off x="8290449" y="1810129"/>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nvGrpSpPr>
          <p:cNvPr id="241" name="Group 240">
            <a:extLst>
              <a:ext uri="{FF2B5EF4-FFF2-40B4-BE49-F238E27FC236}">
                <a16:creationId xmlns:a16="http://schemas.microsoft.com/office/drawing/2014/main" id="{9FAFF550-1F0D-4EC7-8F72-7CB1A5CF461C}"/>
              </a:ext>
            </a:extLst>
          </p:cNvPr>
          <p:cNvGrpSpPr/>
          <p:nvPr/>
        </p:nvGrpSpPr>
        <p:grpSpPr>
          <a:xfrm>
            <a:off x="6687659" y="2345531"/>
            <a:ext cx="294344" cy="305047"/>
            <a:chOff x="14163675" y="1209675"/>
            <a:chExt cx="611188" cy="633413"/>
          </a:xfrm>
        </p:grpSpPr>
        <p:sp>
          <p:nvSpPr>
            <p:cNvPr id="242" name="Freeform 5">
              <a:extLst>
                <a:ext uri="{FF2B5EF4-FFF2-40B4-BE49-F238E27FC236}">
                  <a16:creationId xmlns:a16="http://schemas.microsoft.com/office/drawing/2014/main" id="{27C48F74-29B9-475C-8890-8C4F467AF5D7}"/>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3" name="Freeform 6">
              <a:extLst>
                <a:ext uri="{FF2B5EF4-FFF2-40B4-BE49-F238E27FC236}">
                  <a16:creationId xmlns:a16="http://schemas.microsoft.com/office/drawing/2014/main" id="{4C8ACB3E-07B3-41EB-8F6A-C077BDF1FE96}"/>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4" name="Freeform 7">
              <a:extLst>
                <a:ext uri="{FF2B5EF4-FFF2-40B4-BE49-F238E27FC236}">
                  <a16:creationId xmlns:a16="http://schemas.microsoft.com/office/drawing/2014/main" id="{8B41460D-B82D-4EFC-9598-3F24CF27A39F}"/>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5" name="Freeform 8">
              <a:extLst>
                <a:ext uri="{FF2B5EF4-FFF2-40B4-BE49-F238E27FC236}">
                  <a16:creationId xmlns:a16="http://schemas.microsoft.com/office/drawing/2014/main" id="{0CE39062-E2FA-463B-8C5B-F11D0A668907}"/>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6" name="Freeform 9">
              <a:extLst>
                <a:ext uri="{FF2B5EF4-FFF2-40B4-BE49-F238E27FC236}">
                  <a16:creationId xmlns:a16="http://schemas.microsoft.com/office/drawing/2014/main" id="{B441B3C2-8466-4815-8D7E-AE34B4894868}"/>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7" name="Freeform 10">
              <a:extLst>
                <a:ext uri="{FF2B5EF4-FFF2-40B4-BE49-F238E27FC236}">
                  <a16:creationId xmlns:a16="http://schemas.microsoft.com/office/drawing/2014/main" id="{DA2AE656-99AC-498E-A280-8AEE9082A767}"/>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8" name="Freeform 11">
              <a:extLst>
                <a:ext uri="{FF2B5EF4-FFF2-40B4-BE49-F238E27FC236}">
                  <a16:creationId xmlns:a16="http://schemas.microsoft.com/office/drawing/2014/main" id="{8BC6ADC9-B38E-4240-B193-54E5B4E604D5}"/>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49" name="Freeform 12">
              <a:extLst>
                <a:ext uri="{FF2B5EF4-FFF2-40B4-BE49-F238E27FC236}">
                  <a16:creationId xmlns:a16="http://schemas.microsoft.com/office/drawing/2014/main" id="{3EF37C70-D836-4E70-9F9E-B3DF4C2B95B0}"/>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0" name="Freeform 13">
              <a:extLst>
                <a:ext uri="{FF2B5EF4-FFF2-40B4-BE49-F238E27FC236}">
                  <a16:creationId xmlns:a16="http://schemas.microsoft.com/office/drawing/2014/main" id="{ABD00F7D-FA38-4396-85B2-0A337D69ED9F}"/>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1" name="Freeform 14">
              <a:extLst>
                <a:ext uri="{FF2B5EF4-FFF2-40B4-BE49-F238E27FC236}">
                  <a16:creationId xmlns:a16="http://schemas.microsoft.com/office/drawing/2014/main" id="{40EE3C71-29CE-49CF-B6A1-10348F12F299}"/>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2" name="Freeform 15">
              <a:extLst>
                <a:ext uri="{FF2B5EF4-FFF2-40B4-BE49-F238E27FC236}">
                  <a16:creationId xmlns:a16="http://schemas.microsoft.com/office/drawing/2014/main" id="{AED2AC3C-4951-4913-BE87-CA124B2E3C4C}"/>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3" name="Freeform 16">
              <a:extLst>
                <a:ext uri="{FF2B5EF4-FFF2-40B4-BE49-F238E27FC236}">
                  <a16:creationId xmlns:a16="http://schemas.microsoft.com/office/drawing/2014/main" id="{873A8318-7E91-4785-A838-26A3C44F5962}"/>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285" name="Group 284">
            <a:extLst>
              <a:ext uri="{FF2B5EF4-FFF2-40B4-BE49-F238E27FC236}">
                <a16:creationId xmlns:a16="http://schemas.microsoft.com/office/drawing/2014/main" id="{487930D3-98D9-4B30-A196-8EB818D5B035}"/>
              </a:ext>
            </a:extLst>
          </p:cNvPr>
          <p:cNvGrpSpPr/>
          <p:nvPr/>
        </p:nvGrpSpPr>
        <p:grpSpPr>
          <a:xfrm>
            <a:off x="5909137" y="1317177"/>
            <a:ext cx="492139" cy="316361"/>
            <a:chOff x="21602700" y="3284538"/>
            <a:chExt cx="831850" cy="633413"/>
          </a:xfrm>
          <a:solidFill>
            <a:schemeClr val="tx2"/>
          </a:solidFill>
        </p:grpSpPr>
        <p:sp>
          <p:nvSpPr>
            <p:cNvPr id="286" name="Freeform 27">
              <a:extLst>
                <a:ext uri="{FF2B5EF4-FFF2-40B4-BE49-F238E27FC236}">
                  <a16:creationId xmlns:a16="http://schemas.microsoft.com/office/drawing/2014/main" id="{3FA048A4-775C-4D89-9FB9-82EC119C8DD0}"/>
                </a:ext>
              </a:extLst>
            </p:cNvPr>
            <p:cNvSpPr>
              <a:spLocks noEditPoints="1"/>
            </p:cNvSpPr>
            <p:nvPr/>
          </p:nvSpPr>
          <p:spPr bwMode="auto">
            <a:xfrm>
              <a:off x="22315488" y="3795713"/>
              <a:ext cx="61913"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89" name="Freeform 28">
              <a:extLst>
                <a:ext uri="{FF2B5EF4-FFF2-40B4-BE49-F238E27FC236}">
                  <a16:creationId xmlns:a16="http://schemas.microsoft.com/office/drawing/2014/main" id="{E168A566-7AE3-4EF0-8BC2-23762D2F34AE}"/>
                </a:ext>
              </a:extLst>
            </p:cNvPr>
            <p:cNvSpPr>
              <a:spLocks noEditPoints="1"/>
            </p:cNvSpPr>
            <p:nvPr/>
          </p:nvSpPr>
          <p:spPr bwMode="auto">
            <a:xfrm>
              <a:off x="22263100" y="3402013"/>
              <a:ext cx="171450" cy="515938"/>
            </a:xfrm>
            <a:custGeom>
              <a:avLst/>
              <a:gdLst>
                <a:gd name="T0" fmla="*/ 52 w 52"/>
                <a:gd name="T1" fmla="*/ 156 h 156"/>
                <a:gd name="T2" fmla="*/ 0 w 52"/>
                <a:gd name="T3" fmla="*/ 156 h 156"/>
                <a:gd name="T4" fmla="*/ 0 w 52"/>
                <a:gd name="T5" fmla="*/ 12 h 156"/>
                <a:gd name="T6" fmla="*/ 11 w 52"/>
                <a:gd name="T7" fmla="*/ 0 h 156"/>
                <a:gd name="T8" fmla="*/ 40 w 52"/>
                <a:gd name="T9" fmla="*/ 0 h 156"/>
                <a:gd name="T10" fmla="*/ 52 w 52"/>
                <a:gd name="T11" fmla="*/ 12 h 156"/>
                <a:gd name="T12" fmla="*/ 52 w 52"/>
                <a:gd name="T13" fmla="*/ 156 h 156"/>
                <a:gd name="T14" fmla="*/ 3 w 52"/>
                <a:gd name="T15" fmla="*/ 152 h 156"/>
                <a:gd name="T16" fmla="*/ 48 w 52"/>
                <a:gd name="T17" fmla="*/ 152 h 156"/>
                <a:gd name="T18" fmla="*/ 48 w 52"/>
                <a:gd name="T19" fmla="*/ 12 h 156"/>
                <a:gd name="T20" fmla="*/ 40 w 52"/>
                <a:gd name="T21" fmla="*/ 4 h 156"/>
                <a:gd name="T22" fmla="*/ 11 w 52"/>
                <a:gd name="T23" fmla="*/ 4 h 156"/>
                <a:gd name="T24" fmla="*/ 3 w 52"/>
                <a:gd name="T25" fmla="*/ 12 h 156"/>
                <a:gd name="T26" fmla="*/ 3 w 52"/>
                <a:gd name="T27" fmla="*/ 152 h 156"/>
                <a:gd name="T28" fmla="*/ 26 w 52"/>
                <a:gd name="T29" fmla="*/ 144 h 156"/>
                <a:gd name="T30" fmla="*/ 9 w 52"/>
                <a:gd name="T31" fmla="*/ 128 h 156"/>
                <a:gd name="T32" fmla="*/ 26 w 52"/>
                <a:gd name="T33" fmla="*/ 112 h 156"/>
                <a:gd name="T34" fmla="*/ 42 w 52"/>
                <a:gd name="T35" fmla="*/ 128 h 156"/>
                <a:gd name="T36" fmla="*/ 26 w 52"/>
                <a:gd name="T37" fmla="*/ 144 h 156"/>
                <a:gd name="T38" fmla="*/ 26 w 52"/>
                <a:gd name="T39" fmla="*/ 115 h 156"/>
                <a:gd name="T40" fmla="*/ 13 w 52"/>
                <a:gd name="T41" fmla="*/ 128 h 156"/>
                <a:gd name="T42" fmla="*/ 26 w 52"/>
                <a:gd name="T43" fmla="*/ 141 h 156"/>
                <a:gd name="T44" fmla="*/ 38 w 52"/>
                <a:gd name="T45" fmla="*/ 128 h 156"/>
                <a:gd name="T46" fmla="*/ 26 w 52"/>
                <a:gd name="T47" fmla="*/ 115 h 156"/>
                <a:gd name="T48" fmla="*/ 44 w 52"/>
                <a:gd name="T49" fmla="*/ 75 h 156"/>
                <a:gd name="T50" fmla="*/ 7 w 52"/>
                <a:gd name="T51" fmla="*/ 75 h 156"/>
                <a:gd name="T52" fmla="*/ 7 w 52"/>
                <a:gd name="T53" fmla="*/ 56 h 156"/>
                <a:gd name="T54" fmla="*/ 44 w 52"/>
                <a:gd name="T55" fmla="*/ 56 h 156"/>
                <a:gd name="T56" fmla="*/ 44 w 52"/>
                <a:gd name="T57" fmla="*/ 75 h 156"/>
                <a:gd name="T58" fmla="*/ 10 w 52"/>
                <a:gd name="T59" fmla="*/ 72 h 156"/>
                <a:gd name="T60" fmla="*/ 41 w 52"/>
                <a:gd name="T61" fmla="*/ 72 h 156"/>
                <a:gd name="T62" fmla="*/ 41 w 52"/>
                <a:gd name="T63" fmla="*/ 60 h 156"/>
                <a:gd name="T64" fmla="*/ 10 w 52"/>
                <a:gd name="T65" fmla="*/ 60 h 156"/>
                <a:gd name="T66" fmla="*/ 10 w 52"/>
                <a:gd name="T67" fmla="*/ 72 h 156"/>
                <a:gd name="T68" fmla="*/ 44 w 52"/>
                <a:gd name="T69" fmla="*/ 54 h 156"/>
                <a:gd name="T70" fmla="*/ 7 w 52"/>
                <a:gd name="T71" fmla="*/ 54 h 156"/>
                <a:gd name="T72" fmla="*/ 7 w 52"/>
                <a:gd name="T73" fmla="*/ 35 h 156"/>
                <a:gd name="T74" fmla="*/ 44 w 52"/>
                <a:gd name="T75" fmla="*/ 35 h 156"/>
                <a:gd name="T76" fmla="*/ 44 w 52"/>
                <a:gd name="T77" fmla="*/ 54 h 156"/>
                <a:gd name="T78" fmla="*/ 10 w 52"/>
                <a:gd name="T79" fmla="*/ 51 h 156"/>
                <a:gd name="T80" fmla="*/ 41 w 52"/>
                <a:gd name="T81" fmla="*/ 51 h 156"/>
                <a:gd name="T82" fmla="*/ 41 w 52"/>
                <a:gd name="T83" fmla="*/ 38 h 156"/>
                <a:gd name="T84" fmla="*/ 10 w 52"/>
                <a:gd name="T85" fmla="*/ 38 h 156"/>
                <a:gd name="T86" fmla="*/ 10 w 52"/>
                <a:gd name="T87" fmla="*/ 51 h 156"/>
                <a:gd name="T88" fmla="*/ 44 w 52"/>
                <a:gd name="T89" fmla="*/ 32 h 156"/>
                <a:gd name="T90" fmla="*/ 7 w 52"/>
                <a:gd name="T91" fmla="*/ 32 h 156"/>
                <a:gd name="T92" fmla="*/ 7 w 52"/>
                <a:gd name="T93" fmla="*/ 13 h 156"/>
                <a:gd name="T94" fmla="*/ 44 w 52"/>
                <a:gd name="T95" fmla="*/ 13 h 156"/>
                <a:gd name="T96" fmla="*/ 44 w 52"/>
                <a:gd name="T97" fmla="*/ 32 h 156"/>
                <a:gd name="T98" fmla="*/ 10 w 52"/>
                <a:gd name="T99" fmla="*/ 29 h 156"/>
                <a:gd name="T100" fmla="*/ 41 w 52"/>
                <a:gd name="T101" fmla="*/ 29 h 156"/>
                <a:gd name="T102" fmla="*/ 41 w 52"/>
                <a:gd name="T103" fmla="*/ 17 h 156"/>
                <a:gd name="T104" fmla="*/ 10 w 52"/>
                <a:gd name="T105" fmla="*/ 17 h 156"/>
                <a:gd name="T106" fmla="*/ 10 w 52"/>
                <a:gd name="T107" fmla="*/ 2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56">
                  <a:moveTo>
                    <a:pt x="52" y="156"/>
                  </a:moveTo>
                  <a:cubicBezTo>
                    <a:pt x="0" y="156"/>
                    <a:pt x="0" y="156"/>
                    <a:pt x="0" y="156"/>
                  </a:cubicBezTo>
                  <a:cubicBezTo>
                    <a:pt x="0" y="12"/>
                    <a:pt x="0" y="12"/>
                    <a:pt x="0" y="12"/>
                  </a:cubicBezTo>
                  <a:cubicBezTo>
                    <a:pt x="0" y="6"/>
                    <a:pt x="5" y="0"/>
                    <a:pt x="11" y="0"/>
                  </a:cubicBezTo>
                  <a:cubicBezTo>
                    <a:pt x="40" y="0"/>
                    <a:pt x="40" y="0"/>
                    <a:pt x="40" y="0"/>
                  </a:cubicBezTo>
                  <a:cubicBezTo>
                    <a:pt x="46" y="0"/>
                    <a:pt x="52" y="6"/>
                    <a:pt x="52" y="12"/>
                  </a:cubicBezTo>
                  <a:lnTo>
                    <a:pt x="52" y="156"/>
                  </a:lnTo>
                  <a:close/>
                  <a:moveTo>
                    <a:pt x="3" y="152"/>
                  </a:moveTo>
                  <a:cubicBezTo>
                    <a:pt x="48" y="152"/>
                    <a:pt x="48" y="152"/>
                    <a:pt x="48" y="152"/>
                  </a:cubicBezTo>
                  <a:cubicBezTo>
                    <a:pt x="48" y="12"/>
                    <a:pt x="48" y="12"/>
                    <a:pt x="48" y="12"/>
                  </a:cubicBezTo>
                  <a:cubicBezTo>
                    <a:pt x="48" y="8"/>
                    <a:pt x="44" y="4"/>
                    <a:pt x="40" y="4"/>
                  </a:cubicBezTo>
                  <a:cubicBezTo>
                    <a:pt x="11" y="4"/>
                    <a:pt x="11" y="4"/>
                    <a:pt x="11" y="4"/>
                  </a:cubicBezTo>
                  <a:cubicBezTo>
                    <a:pt x="7" y="4"/>
                    <a:pt x="3" y="8"/>
                    <a:pt x="3" y="12"/>
                  </a:cubicBezTo>
                  <a:lnTo>
                    <a:pt x="3" y="152"/>
                  </a:lnTo>
                  <a:close/>
                  <a:moveTo>
                    <a:pt x="26" y="144"/>
                  </a:moveTo>
                  <a:cubicBezTo>
                    <a:pt x="17" y="144"/>
                    <a:pt x="9" y="137"/>
                    <a:pt x="9" y="128"/>
                  </a:cubicBezTo>
                  <a:cubicBezTo>
                    <a:pt x="9" y="119"/>
                    <a:pt x="17" y="112"/>
                    <a:pt x="26" y="112"/>
                  </a:cubicBezTo>
                  <a:cubicBezTo>
                    <a:pt x="35" y="112"/>
                    <a:pt x="42" y="119"/>
                    <a:pt x="42" y="128"/>
                  </a:cubicBezTo>
                  <a:cubicBezTo>
                    <a:pt x="42" y="137"/>
                    <a:pt x="35" y="144"/>
                    <a:pt x="26" y="144"/>
                  </a:cubicBezTo>
                  <a:close/>
                  <a:moveTo>
                    <a:pt x="26" y="115"/>
                  </a:moveTo>
                  <a:cubicBezTo>
                    <a:pt x="19" y="115"/>
                    <a:pt x="13" y="121"/>
                    <a:pt x="13" y="128"/>
                  </a:cubicBezTo>
                  <a:cubicBezTo>
                    <a:pt x="13" y="135"/>
                    <a:pt x="19" y="141"/>
                    <a:pt x="26" y="141"/>
                  </a:cubicBezTo>
                  <a:cubicBezTo>
                    <a:pt x="33" y="141"/>
                    <a:pt x="38" y="135"/>
                    <a:pt x="38" y="128"/>
                  </a:cubicBezTo>
                  <a:cubicBezTo>
                    <a:pt x="38" y="121"/>
                    <a:pt x="33" y="115"/>
                    <a:pt x="26" y="115"/>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90" name="Freeform 33">
              <a:extLst>
                <a:ext uri="{FF2B5EF4-FFF2-40B4-BE49-F238E27FC236}">
                  <a16:creationId xmlns:a16="http://schemas.microsoft.com/office/drawing/2014/main" id="{FE63C02C-5061-4657-9111-952A3D2F84AD}"/>
                </a:ext>
              </a:extLst>
            </p:cNvPr>
            <p:cNvSpPr>
              <a:spLocks noEditPoints="1"/>
            </p:cNvSpPr>
            <p:nvPr/>
          </p:nvSpPr>
          <p:spPr bwMode="auto">
            <a:xfrm>
              <a:off x="21602700" y="3284538"/>
              <a:ext cx="646113" cy="508000"/>
            </a:xfrm>
            <a:custGeom>
              <a:avLst/>
              <a:gdLst>
                <a:gd name="T0" fmla="*/ 188 w 196"/>
                <a:gd name="T1" fmla="*/ 154 h 154"/>
                <a:gd name="T2" fmla="*/ 8 w 196"/>
                <a:gd name="T3" fmla="*/ 154 h 154"/>
                <a:gd name="T4" fmla="*/ 0 w 196"/>
                <a:gd name="T5" fmla="*/ 146 h 154"/>
                <a:gd name="T6" fmla="*/ 0 w 196"/>
                <a:gd name="T7" fmla="*/ 8 h 154"/>
                <a:gd name="T8" fmla="*/ 8 w 196"/>
                <a:gd name="T9" fmla="*/ 0 h 154"/>
                <a:gd name="T10" fmla="*/ 188 w 196"/>
                <a:gd name="T11" fmla="*/ 0 h 154"/>
                <a:gd name="T12" fmla="*/ 196 w 196"/>
                <a:gd name="T13" fmla="*/ 8 h 154"/>
                <a:gd name="T14" fmla="*/ 196 w 196"/>
                <a:gd name="T15" fmla="*/ 146 h 154"/>
                <a:gd name="T16" fmla="*/ 188 w 196"/>
                <a:gd name="T17" fmla="*/ 154 h 154"/>
                <a:gd name="T18" fmla="*/ 8 w 196"/>
                <a:gd name="T19" fmla="*/ 3 h 154"/>
                <a:gd name="T20" fmla="*/ 3 w 196"/>
                <a:gd name="T21" fmla="*/ 8 h 154"/>
                <a:gd name="T22" fmla="*/ 3 w 196"/>
                <a:gd name="T23" fmla="*/ 146 h 154"/>
                <a:gd name="T24" fmla="*/ 8 w 196"/>
                <a:gd name="T25" fmla="*/ 151 h 154"/>
                <a:gd name="T26" fmla="*/ 188 w 196"/>
                <a:gd name="T27" fmla="*/ 151 h 154"/>
                <a:gd name="T28" fmla="*/ 193 w 196"/>
                <a:gd name="T29" fmla="*/ 146 h 154"/>
                <a:gd name="T30" fmla="*/ 193 w 196"/>
                <a:gd name="T31" fmla="*/ 8 h 154"/>
                <a:gd name="T32" fmla="*/ 188 w 196"/>
                <a:gd name="T33" fmla="*/ 3 h 154"/>
                <a:gd name="T34" fmla="*/ 8 w 196"/>
                <a:gd name="T35"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54">
                  <a:moveTo>
                    <a:pt x="188" y="154"/>
                  </a:moveTo>
                  <a:cubicBezTo>
                    <a:pt x="8" y="154"/>
                    <a:pt x="8" y="154"/>
                    <a:pt x="8" y="154"/>
                  </a:cubicBezTo>
                  <a:cubicBezTo>
                    <a:pt x="4" y="154"/>
                    <a:pt x="0" y="151"/>
                    <a:pt x="0" y="146"/>
                  </a:cubicBezTo>
                  <a:cubicBezTo>
                    <a:pt x="0" y="8"/>
                    <a:pt x="0" y="8"/>
                    <a:pt x="0" y="8"/>
                  </a:cubicBezTo>
                  <a:cubicBezTo>
                    <a:pt x="0" y="4"/>
                    <a:pt x="4" y="0"/>
                    <a:pt x="8" y="0"/>
                  </a:cubicBezTo>
                  <a:cubicBezTo>
                    <a:pt x="188" y="0"/>
                    <a:pt x="188" y="0"/>
                    <a:pt x="188" y="0"/>
                  </a:cubicBezTo>
                  <a:cubicBezTo>
                    <a:pt x="193" y="0"/>
                    <a:pt x="196" y="4"/>
                    <a:pt x="196" y="8"/>
                  </a:cubicBezTo>
                  <a:cubicBezTo>
                    <a:pt x="196" y="146"/>
                    <a:pt x="196" y="146"/>
                    <a:pt x="196" y="146"/>
                  </a:cubicBezTo>
                  <a:cubicBezTo>
                    <a:pt x="196" y="151"/>
                    <a:pt x="193" y="154"/>
                    <a:pt x="188" y="154"/>
                  </a:cubicBezTo>
                  <a:close/>
                  <a:moveTo>
                    <a:pt x="8" y="3"/>
                  </a:moveTo>
                  <a:cubicBezTo>
                    <a:pt x="6" y="3"/>
                    <a:pt x="3" y="6"/>
                    <a:pt x="3" y="8"/>
                  </a:cubicBezTo>
                  <a:cubicBezTo>
                    <a:pt x="3" y="146"/>
                    <a:pt x="3" y="146"/>
                    <a:pt x="3" y="146"/>
                  </a:cubicBezTo>
                  <a:cubicBezTo>
                    <a:pt x="3" y="149"/>
                    <a:pt x="6" y="151"/>
                    <a:pt x="8" y="151"/>
                  </a:cubicBezTo>
                  <a:cubicBezTo>
                    <a:pt x="188" y="151"/>
                    <a:pt x="188" y="151"/>
                    <a:pt x="188" y="151"/>
                  </a:cubicBezTo>
                  <a:cubicBezTo>
                    <a:pt x="191" y="151"/>
                    <a:pt x="193" y="149"/>
                    <a:pt x="193" y="146"/>
                  </a:cubicBezTo>
                  <a:cubicBezTo>
                    <a:pt x="193" y="8"/>
                    <a:pt x="193" y="8"/>
                    <a:pt x="193" y="8"/>
                  </a:cubicBezTo>
                  <a:cubicBezTo>
                    <a:pt x="193" y="6"/>
                    <a:pt x="191" y="3"/>
                    <a:pt x="188" y="3"/>
                  </a:cubicBezTo>
                  <a:lnTo>
                    <a:pt x="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91" name="Freeform 34">
              <a:extLst>
                <a:ext uri="{FF2B5EF4-FFF2-40B4-BE49-F238E27FC236}">
                  <a16:creationId xmlns:a16="http://schemas.microsoft.com/office/drawing/2014/main" id="{F4CA8A10-6ED8-4835-85A4-EAA4B07324E1}"/>
                </a:ext>
              </a:extLst>
            </p:cNvPr>
            <p:cNvSpPr>
              <a:spLocks noEditPoints="1"/>
            </p:cNvSpPr>
            <p:nvPr/>
          </p:nvSpPr>
          <p:spPr bwMode="auto">
            <a:xfrm>
              <a:off x="21636038" y="3316288"/>
              <a:ext cx="581025" cy="420688"/>
            </a:xfrm>
            <a:custGeom>
              <a:avLst/>
              <a:gdLst>
                <a:gd name="T0" fmla="*/ 366 w 366"/>
                <a:gd name="T1" fmla="*/ 265 h 265"/>
                <a:gd name="T2" fmla="*/ 0 w 366"/>
                <a:gd name="T3" fmla="*/ 265 h 265"/>
                <a:gd name="T4" fmla="*/ 0 w 366"/>
                <a:gd name="T5" fmla="*/ 0 h 265"/>
                <a:gd name="T6" fmla="*/ 366 w 366"/>
                <a:gd name="T7" fmla="*/ 0 h 265"/>
                <a:gd name="T8" fmla="*/ 366 w 366"/>
                <a:gd name="T9" fmla="*/ 265 h 265"/>
                <a:gd name="T10" fmla="*/ 6 w 366"/>
                <a:gd name="T11" fmla="*/ 256 h 265"/>
                <a:gd name="T12" fmla="*/ 359 w 366"/>
                <a:gd name="T13" fmla="*/ 256 h 265"/>
                <a:gd name="T14" fmla="*/ 359 w 366"/>
                <a:gd name="T15" fmla="*/ 7 h 265"/>
                <a:gd name="T16" fmla="*/ 6 w 366"/>
                <a:gd name="T17" fmla="*/ 7 h 265"/>
                <a:gd name="T18" fmla="*/ 6 w 366"/>
                <a:gd name="T19" fmla="*/ 2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65">
                  <a:moveTo>
                    <a:pt x="366" y="265"/>
                  </a:moveTo>
                  <a:lnTo>
                    <a:pt x="0" y="265"/>
                  </a:lnTo>
                  <a:lnTo>
                    <a:pt x="0" y="0"/>
                  </a:lnTo>
                  <a:lnTo>
                    <a:pt x="366" y="0"/>
                  </a:lnTo>
                  <a:lnTo>
                    <a:pt x="366" y="265"/>
                  </a:lnTo>
                  <a:close/>
                  <a:moveTo>
                    <a:pt x="6" y="256"/>
                  </a:moveTo>
                  <a:lnTo>
                    <a:pt x="359" y="256"/>
                  </a:lnTo>
                  <a:lnTo>
                    <a:pt x="359" y="7"/>
                  </a:lnTo>
                  <a:lnTo>
                    <a:pt x="6" y="7"/>
                  </a:lnTo>
                  <a:lnTo>
                    <a:pt x="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92" name="Freeform 35">
              <a:extLst>
                <a:ext uri="{FF2B5EF4-FFF2-40B4-BE49-F238E27FC236}">
                  <a16:creationId xmlns:a16="http://schemas.microsoft.com/office/drawing/2014/main" id="{7FB34EAF-E9AE-44FD-A042-6CDE78214D1B}"/>
                </a:ext>
              </a:extLst>
            </p:cNvPr>
            <p:cNvSpPr>
              <a:spLocks noEditPoints="1"/>
            </p:cNvSpPr>
            <p:nvPr/>
          </p:nvSpPr>
          <p:spPr bwMode="auto">
            <a:xfrm>
              <a:off x="21724938" y="3878263"/>
              <a:ext cx="401638" cy="39688"/>
            </a:xfrm>
            <a:custGeom>
              <a:avLst/>
              <a:gdLst>
                <a:gd name="T0" fmla="*/ 122 w 122"/>
                <a:gd name="T1" fmla="*/ 12 h 12"/>
                <a:gd name="T2" fmla="*/ 0 w 122"/>
                <a:gd name="T3" fmla="*/ 12 h 12"/>
                <a:gd name="T4" fmla="*/ 0 w 122"/>
                <a:gd name="T5" fmla="*/ 8 h 12"/>
                <a:gd name="T6" fmla="*/ 8 w 122"/>
                <a:gd name="T7" fmla="*/ 0 h 12"/>
                <a:gd name="T8" fmla="*/ 114 w 122"/>
                <a:gd name="T9" fmla="*/ 0 h 12"/>
                <a:gd name="T10" fmla="*/ 122 w 122"/>
                <a:gd name="T11" fmla="*/ 8 h 12"/>
                <a:gd name="T12" fmla="*/ 122 w 122"/>
                <a:gd name="T13" fmla="*/ 12 h 12"/>
                <a:gd name="T14" fmla="*/ 3 w 122"/>
                <a:gd name="T15" fmla="*/ 8 h 12"/>
                <a:gd name="T16" fmla="*/ 119 w 122"/>
                <a:gd name="T17" fmla="*/ 8 h 12"/>
                <a:gd name="T18" fmla="*/ 114 w 122"/>
                <a:gd name="T19" fmla="*/ 4 h 12"/>
                <a:gd name="T20" fmla="*/ 8 w 122"/>
                <a:gd name="T21" fmla="*/ 4 h 12"/>
                <a:gd name="T22" fmla="*/ 3 w 122"/>
                <a:gd name="T2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2">
                  <a:moveTo>
                    <a:pt x="122" y="12"/>
                  </a:moveTo>
                  <a:cubicBezTo>
                    <a:pt x="0" y="12"/>
                    <a:pt x="0" y="12"/>
                    <a:pt x="0" y="12"/>
                  </a:cubicBezTo>
                  <a:cubicBezTo>
                    <a:pt x="0" y="8"/>
                    <a:pt x="0" y="8"/>
                    <a:pt x="0" y="8"/>
                  </a:cubicBezTo>
                  <a:cubicBezTo>
                    <a:pt x="0" y="4"/>
                    <a:pt x="4" y="0"/>
                    <a:pt x="8" y="0"/>
                  </a:cubicBezTo>
                  <a:cubicBezTo>
                    <a:pt x="114" y="0"/>
                    <a:pt x="114" y="0"/>
                    <a:pt x="114" y="0"/>
                  </a:cubicBezTo>
                  <a:cubicBezTo>
                    <a:pt x="119" y="0"/>
                    <a:pt x="122" y="4"/>
                    <a:pt x="122" y="8"/>
                  </a:cubicBezTo>
                  <a:lnTo>
                    <a:pt x="122" y="12"/>
                  </a:lnTo>
                  <a:close/>
                  <a:moveTo>
                    <a:pt x="3" y="8"/>
                  </a:moveTo>
                  <a:cubicBezTo>
                    <a:pt x="119" y="8"/>
                    <a:pt x="119" y="8"/>
                    <a:pt x="119" y="8"/>
                  </a:cubicBezTo>
                  <a:cubicBezTo>
                    <a:pt x="119" y="6"/>
                    <a:pt x="117" y="4"/>
                    <a:pt x="114" y="4"/>
                  </a:cubicBezTo>
                  <a:cubicBezTo>
                    <a:pt x="8" y="4"/>
                    <a:pt x="8" y="4"/>
                    <a:pt x="8" y="4"/>
                  </a:cubicBezTo>
                  <a:cubicBezTo>
                    <a:pt x="6" y="4"/>
                    <a:pt x="3" y="6"/>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96" name="Freeform 36">
              <a:extLst>
                <a:ext uri="{FF2B5EF4-FFF2-40B4-BE49-F238E27FC236}">
                  <a16:creationId xmlns:a16="http://schemas.microsoft.com/office/drawing/2014/main" id="{F18189F9-C02A-4D8C-8D1B-35ECD7F3EE00}"/>
                </a:ext>
              </a:extLst>
            </p:cNvPr>
            <p:cNvSpPr>
              <a:spLocks noEditPoints="1"/>
            </p:cNvSpPr>
            <p:nvPr/>
          </p:nvSpPr>
          <p:spPr bwMode="auto">
            <a:xfrm>
              <a:off x="21844000" y="3783013"/>
              <a:ext cx="165100" cy="107950"/>
            </a:xfrm>
            <a:custGeom>
              <a:avLst/>
              <a:gdLst>
                <a:gd name="T0" fmla="*/ 104 w 104"/>
                <a:gd name="T1" fmla="*/ 68 h 68"/>
                <a:gd name="T2" fmla="*/ 0 w 104"/>
                <a:gd name="T3" fmla="*/ 68 h 68"/>
                <a:gd name="T4" fmla="*/ 0 w 104"/>
                <a:gd name="T5" fmla="*/ 0 h 68"/>
                <a:gd name="T6" fmla="*/ 25 w 104"/>
                <a:gd name="T7" fmla="*/ 0 h 68"/>
                <a:gd name="T8" fmla="*/ 25 w 104"/>
                <a:gd name="T9" fmla="*/ 14 h 68"/>
                <a:gd name="T10" fmla="*/ 79 w 104"/>
                <a:gd name="T11" fmla="*/ 14 h 68"/>
                <a:gd name="T12" fmla="*/ 79 w 104"/>
                <a:gd name="T13" fmla="*/ 0 h 68"/>
                <a:gd name="T14" fmla="*/ 104 w 104"/>
                <a:gd name="T15" fmla="*/ 0 h 68"/>
                <a:gd name="T16" fmla="*/ 104 w 104"/>
                <a:gd name="T17" fmla="*/ 68 h 68"/>
                <a:gd name="T18" fmla="*/ 8 w 104"/>
                <a:gd name="T19" fmla="*/ 60 h 68"/>
                <a:gd name="T20" fmla="*/ 95 w 104"/>
                <a:gd name="T21" fmla="*/ 60 h 68"/>
                <a:gd name="T22" fmla="*/ 95 w 104"/>
                <a:gd name="T23" fmla="*/ 6 h 68"/>
                <a:gd name="T24" fmla="*/ 85 w 104"/>
                <a:gd name="T25" fmla="*/ 6 h 68"/>
                <a:gd name="T26" fmla="*/ 85 w 104"/>
                <a:gd name="T27" fmla="*/ 23 h 68"/>
                <a:gd name="T28" fmla="*/ 18 w 104"/>
                <a:gd name="T29" fmla="*/ 23 h 68"/>
                <a:gd name="T30" fmla="*/ 18 w 104"/>
                <a:gd name="T31" fmla="*/ 6 h 68"/>
                <a:gd name="T32" fmla="*/ 8 w 104"/>
                <a:gd name="T33" fmla="*/ 6 h 68"/>
                <a:gd name="T34" fmla="*/ 8 w 104"/>
                <a:gd name="T3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68">
                  <a:moveTo>
                    <a:pt x="104" y="68"/>
                  </a:moveTo>
                  <a:lnTo>
                    <a:pt x="0" y="68"/>
                  </a:lnTo>
                  <a:lnTo>
                    <a:pt x="0" y="0"/>
                  </a:lnTo>
                  <a:lnTo>
                    <a:pt x="25" y="0"/>
                  </a:lnTo>
                  <a:lnTo>
                    <a:pt x="25" y="14"/>
                  </a:lnTo>
                  <a:lnTo>
                    <a:pt x="79" y="14"/>
                  </a:lnTo>
                  <a:lnTo>
                    <a:pt x="79" y="0"/>
                  </a:lnTo>
                  <a:lnTo>
                    <a:pt x="104" y="0"/>
                  </a:lnTo>
                  <a:lnTo>
                    <a:pt x="104" y="68"/>
                  </a:lnTo>
                  <a:close/>
                  <a:moveTo>
                    <a:pt x="8" y="60"/>
                  </a:moveTo>
                  <a:lnTo>
                    <a:pt x="95" y="60"/>
                  </a:lnTo>
                  <a:lnTo>
                    <a:pt x="95" y="6"/>
                  </a:lnTo>
                  <a:lnTo>
                    <a:pt x="85" y="6"/>
                  </a:lnTo>
                  <a:lnTo>
                    <a:pt x="85" y="23"/>
                  </a:lnTo>
                  <a:lnTo>
                    <a:pt x="18" y="23"/>
                  </a:lnTo>
                  <a:lnTo>
                    <a:pt x="18" y="6"/>
                  </a:lnTo>
                  <a:lnTo>
                    <a:pt x="8" y="6"/>
                  </a:lnTo>
                  <a:lnTo>
                    <a:pt x="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97" name="Oval 37">
              <a:extLst>
                <a:ext uri="{FF2B5EF4-FFF2-40B4-BE49-F238E27FC236}">
                  <a16:creationId xmlns:a16="http://schemas.microsoft.com/office/drawing/2014/main" id="{CAE07714-4F4A-41FA-9617-B87C0E49807E}"/>
                </a:ext>
              </a:extLst>
            </p:cNvPr>
            <p:cNvSpPr>
              <a:spLocks noChangeArrowheads="1"/>
            </p:cNvSpPr>
            <p:nvPr/>
          </p:nvSpPr>
          <p:spPr bwMode="auto">
            <a:xfrm>
              <a:off x="22174200" y="3746500"/>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sp>
        <p:nvSpPr>
          <p:cNvPr id="298" name="Freeform 39">
            <a:extLst>
              <a:ext uri="{FF2B5EF4-FFF2-40B4-BE49-F238E27FC236}">
                <a16:creationId xmlns:a16="http://schemas.microsoft.com/office/drawing/2014/main" id="{559052EB-5F26-4BA4-9442-D98A210BDCDE}"/>
              </a:ext>
            </a:extLst>
          </p:cNvPr>
          <p:cNvSpPr>
            <a:spLocks noEditPoints="1"/>
          </p:cNvSpPr>
          <p:nvPr/>
        </p:nvSpPr>
        <p:spPr bwMode="auto">
          <a:xfrm>
            <a:off x="8128186" y="1220789"/>
            <a:ext cx="322343" cy="406399"/>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nvGrpSpPr>
          <p:cNvPr id="307" name="Group 306">
            <a:extLst>
              <a:ext uri="{FF2B5EF4-FFF2-40B4-BE49-F238E27FC236}">
                <a16:creationId xmlns:a16="http://schemas.microsoft.com/office/drawing/2014/main" id="{E29DFCB5-B6AD-4A18-BDB5-60402E50E3A2}"/>
              </a:ext>
            </a:extLst>
          </p:cNvPr>
          <p:cNvGrpSpPr/>
          <p:nvPr/>
        </p:nvGrpSpPr>
        <p:grpSpPr>
          <a:xfrm>
            <a:off x="6649298" y="1246856"/>
            <a:ext cx="390630" cy="370909"/>
            <a:chOff x="16603663" y="1219200"/>
            <a:chExt cx="817563" cy="776288"/>
          </a:xfrm>
          <a:solidFill>
            <a:schemeClr val="tx2"/>
          </a:solidFill>
        </p:grpSpPr>
        <p:sp>
          <p:nvSpPr>
            <p:cNvPr id="308" name="Freeform 60">
              <a:extLst>
                <a:ext uri="{FF2B5EF4-FFF2-40B4-BE49-F238E27FC236}">
                  <a16:creationId xmlns:a16="http://schemas.microsoft.com/office/drawing/2014/main" id="{1B5BB9D7-6A1D-4C77-9B5F-B5BD783E7F4B}"/>
                </a:ext>
              </a:extLst>
            </p:cNvPr>
            <p:cNvSpPr>
              <a:spLocks noEditPoints="1"/>
            </p:cNvSpPr>
            <p:nvPr/>
          </p:nvSpPr>
          <p:spPr bwMode="auto">
            <a:xfrm>
              <a:off x="16603663" y="1219200"/>
              <a:ext cx="817563" cy="776288"/>
            </a:xfrm>
            <a:custGeom>
              <a:avLst/>
              <a:gdLst>
                <a:gd name="T0" fmla="*/ 38 w 248"/>
                <a:gd name="T1" fmla="*/ 235 h 235"/>
                <a:gd name="T2" fmla="*/ 40 w 248"/>
                <a:gd name="T3" fmla="*/ 221 h 235"/>
                <a:gd name="T4" fmla="*/ 14 w 248"/>
                <a:gd name="T5" fmla="*/ 219 h 235"/>
                <a:gd name="T6" fmla="*/ 0 w 248"/>
                <a:gd name="T7" fmla="*/ 215 h 235"/>
                <a:gd name="T8" fmla="*/ 10 w 248"/>
                <a:gd name="T9" fmla="*/ 147 h 235"/>
                <a:gd name="T10" fmla="*/ 44 w 248"/>
                <a:gd name="T11" fmla="*/ 144 h 235"/>
                <a:gd name="T12" fmla="*/ 47 w 248"/>
                <a:gd name="T13" fmla="*/ 4 h 235"/>
                <a:gd name="T14" fmla="*/ 155 w 248"/>
                <a:gd name="T15" fmla="*/ 0 h 235"/>
                <a:gd name="T16" fmla="*/ 200 w 248"/>
                <a:gd name="T17" fmla="*/ 42 h 235"/>
                <a:gd name="T18" fmla="*/ 201 w 248"/>
                <a:gd name="T19" fmla="*/ 142 h 235"/>
                <a:gd name="T20" fmla="*/ 228 w 248"/>
                <a:gd name="T21" fmla="*/ 144 h 235"/>
                <a:gd name="T22" fmla="*/ 247 w 248"/>
                <a:gd name="T23" fmla="*/ 157 h 235"/>
                <a:gd name="T24" fmla="*/ 248 w 248"/>
                <a:gd name="T25" fmla="*/ 213 h 235"/>
                <a:gd name="T26" fmla="*/ 209 w 248"/>
                <a:gd name="T27" fmla="*/ 217 h 235"/>
                <a:gd name="T28" fmla="*/ 213 w 248"/>
                <a:gd name="T29" fmla="*/ 230 h 235"/>
                <a:gd name="T30" fmla="*/ 124 w 248"/>
                <a:gd name="T31" fmla="*/ 235 h 235"/>
                <a:gd name="T32" fmla="*/ 193 w 248"/>
                <a:gd name="T33" fmla="*/ 145 h 235"/>
                <a:gd name="T34" fmla="*/ 195 w 248"/>
                <a:gd name="T35" fmla="*/ 47 h 235"/>
                <a:gd name="T36" fmla="*/ 176 w 248"/>
                <a:gd name="T37" fmla="*/ 27 h 235"/>
                <a:gd name="T38" fmla="*/ 154 w 248"/>
                <a:gd name="T39" fmla="*/ 6 h 235"/>
                <a:gd name="T40" fmla="*/ 54 w 248"/>
                <a:gd name="T41" fmla="*/ 6 h 235"/>
                <a:gd name="T42" fmla="*/ 52 w 248"/>
                <a:gd name="T43" fmla="*/ 9 h 235"/>
                <a:gd name="T44" fmla="*/ 55 w 248"/>
                <a:gd name="T45" fmla="*/ 145 h 235"/>
                <a:gd name="T46" fmla="*/ 206 w 248"/>
                <a:gd name="T47" fmla="*/ 228 h 235"/>
                <a:gd name="T48" fmla="*/ 194 w 248"/>
                <a:gd name="T49" fmla="*/ 206 h 235"/>
                <a:gd name="T50" fmla="*/ 199 w 248"/>
                <a:gd name="T51" fmla="*/ 204 h 235"/>
                <a:gd name="T52" fmla="*/ 205 w 248"/>
                <a:gd name="T53" fmla="*/ 211 h 235"/>
                <a:gd name="T54" fmla="*/ 242 w 248"/>
                <a:gd name="T55" fmla="*/ 209 h 235"/>
                <a:gd name="T56" fmla="*/ 229 w 248"/>
                <a:gd name="T57" fmla="*/ 150 h 235"/>
                <a:gd name="T58" fmla="*/ 13 w 248"/>
                <a:gd name="T59" fmla="*/ 151 h 235"/>
                <a:gd name="T60" fmla="*/ 5 w 248"/>
                <a:gd name="T61" fmla="*/ 211 h 235"/>
                <a:gd name="T62" fmla="*/ 42 w 248"/>
                <a:gd name="T63" fmla="*/ 213 h 235"/>
                <a:gd name="T64" fmla="*/ 48 w 248"/>
                <a:gd name="T65" fmla="*/ 204 h 235"/>
                <a:gd name="T66" fmla="*/ 53 w 248"/>
                <a:gd name="T67" fmla="*/ 203 h 235"/>
                <a:gd name="T68" fmla="*/ 44 w 248"/>
                <a:gd name="T69" fmla="*/ 227 h 235"/>
                <a:gd name="T70" fmla="*/ 171 w 248"/>
                <a:gd name="T71" fmla="*/ 229 h 235"/>
                <a:gd name="T72" fmla="*/ 206 w 248"/>
                <a:gd name="T73"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 h="235">
                  <a:moveTo>
                    <a:pt x="124" y="235"/>
                  </a:moveTo>
                  <a:cubicBezTo>
                    <a:pt x="96" y="235"/>
                    <a:pt x="67" y="235"/>
                    <a:pt x="38" y="235"/>
                  </a:cubicBezTo>
                  <a:cubicBezTo>
                    <a:pt x="35" y="235"/>
                    <a:pt x="34" y="232"/>
                    <a:pt x="35" y="229"/>
                  </a:cubicBezTo>
                  <a:cubicBezTo>
                    <a:pt x="37" y="226"/>
                    <a:pt x="38" y="224"/>
                    <a:pt x="40" y="221"/>
                  </a:cubicBezTo>
                  <a:cubicBezTo>
                    <a:pt x="41" y="219"/>
                    <a:pt x="41" y="219"/>
                    <a:pt x="38" y="219"/>
                  </a:cubicBezTo>
                  <a:cubicBezTo>
                    <a:pt x="30" y="219"/>
                    <a:pt x="22" y="219"/>
                    <a:pt x="14" y="219"/>
                  </a:cubicBezTo>
                  <a:cubicBezTo>
                    <a:pt x="11" y="219"/>
                    <a:pt x="7" y="219"/>
                    <a:pt x="4" y="219"/>
                  </a:cubicBezTo>
                  <a:cubicBezTo>
                    <a:pt x="1" y="219"/>
                    <a:pt x="0" y="217"/>
                    <a:pt x="0" y="215"/>
                  </a:cubicBezTo>
                  <a:cubicBezTo>
                    <a:pt x="0" y="198"/>
                    <a:pt x="0" y="181"/>
                    <a:pt x="0" y="165"/>
                  </a:cubicBezTo>
                  <a:cubicBezTo>
                    <a:pt x="0" y="157"/>
                    <a:pt x="3" y="150"/>
                    <a:pt x="10" y="147"/>
                  </a:cubicBezTo>
                  <a:cubicBezTo>
                    <a:pt x="12" y="145"/>
                    <a:pt x="15" y="145"/>
                    <a:pt x="18" y="145"/>
                  </a:cubicBezTo>
                  <a:cubicBezTo>
                    <a:pt x="27" y="144"/>
                    <a:pt x="36" y="144"/>
                    <a:pt x="44" y="144"/>
                  </a:cubicBezTo>
                  <a:cubicBezTo>
                    <a:pt x="47" y="144"/>
                    <a:pt x="47" y="144"/>
                    <a:pt x="47" y="142"/>
                  </a:cubicBezTo>
                  <a:cubicBezTo>
                    <a:pt x="47" y="96"/>
                    <a:pt x="47" y="50"/>
                    <a:pt x="47" y="4"/>
                  </a:cubicBezTo>
                  <a:cubicBezTo>
                    <a:pt x="47" y="1"/>
                    <a:pt x="48" y="0"/>
                    <a:pt x="51" y="0"/>
                  </a:cubicBezTo>
                  <a:cubicBezTo>
                    <a:pt x="86" y="0"/>
                    <a:pt x="121" y="0"/>
                    <a:pt x="155" y="0"/>
                  </a:cubicBezTo>
                  <a:cubicBezTo>
                    <a:pt x="157" y="0"/>
                    <a:pt x="159" y="1"/>
                    <a:pt x="160" y="2"/>
                  </a:cubicBezTo>
                  <a:cubicBezTo>
                    <a:pt x="173" y="15"/>
                    <a:pt x="186" y="28"/>
                    <a:pt x="200" y="42"/>
                  </a:cubicBezTo>
                  <a:cubicBezTo>
                    <a:pt x="201" y="42"/>
                    <a:pt x="201" y="43"/>
                    <a:pt x="201" y="45"/>
                  </a:cubicBezTo>
                  <a:cubicBezTo>
                    <a:pt x="201" y="77"/>
                    <a:pt x="201" y="110"/>
                    <a:pt x="201" y="142"/>
                  </a:cubicBezTo>
                  <a:cubicBezTo>
                    <a:pt x="201" y="144"/>
                    <a:pt x="201" y="144"/>
                    <a:pt x="203" y="144"/>
                  </a:cubicBezTo>
                  <a:cubicBezTo>
                    <a:pt x="211" y="144"/>
                    <a:pt x="220" y="145"/>
                    <a:pt x="228" y="144"/>
                  </a:cubicBezTo>
                  <a:cubicBezTo>
                    <a:pt x="232" y="144"/>
                    <a:pt x="236" y="146"/>
                    <a:pt x="240" y="148"/>
                  </a:cubicBezTo>
                  <a:cubicBezTo>
                    <a:pt x="243" y="150"/>
                    <a:pt x="245" y="154"/>
                    <a:pt x="247" y="157"/>
                  </a:cubicBezTo>
                  <a:cubicBezTo>
                    <a:pt x="248" y="160"/>
                    <a:pt x="248" y="163"/>
                    <a:pt x="248" y="165"/>
                  </a:cubicBezTo>
                  <a:cubicBezTo>
                    <a:pt x="248" y="181"/>
                    <a:pt x="248" y="197"/>
                    <a:pt x="248" y="213"/>
                  </a:cubicBezTo>
                  <a:cubicBezTo>
                    <a:pt x="248" y="216"/>
                    <a:pt x="247" y="217"/>
                    <a:pt x="244" y="217"/>
                  </a:cubicBezTo>
                  <a:cubicBezTo>
                    <a:pt x="233" y="217"/>
                    <a:pt x="221" y="217"/>
                    <a:pt x="209" y="217"/>
                  </a:cubicBezTo>
                  <a:cubicBezTo>
                    <a:pt x="206" y="217"/>
                    <a:pt x="206" y="217"/>
                    <a:pt x="207" y="219"/>
                  </a:cubicBezTo>
                  <a:cubicBezTo>
                    <a:pt x="209" y="223"/>
                    <a:pt x="211" y="226"/>
                    <a:pt x="213" y="230"/>
                  </a:cubicBezTo>
                  <a:cubicBezTo>
                    <a:pt x="214" y="232"/>
                    <a:pt x="213" y="235"/>
                    <a:pt x="210" y="235"/>
                  </a:cubicBezTo>
                  <a:cubicBezTo>
                    <a:pt x="181" y="235"/>
                    <a:pt x="153" y="235"/>
                    <a:pt x="124" y="235"/>
                  </a:cubicBezTo>
                  <a:close/>
                  <a:moveTo>
                    <a:pt x="124" y="145"/>
                  </a:moveTo>
                  <a:cubicBezTo>
                    <a:pt x="147" y="145"/>
                    <a:pt x="170" y="145"/>
                    <a:pt x="193" y="145"/>
                  </a:cubicBezTo>
                  <a:cubicBezTo>
                    <a:pt x="195" y="145"/>
                    <a:pt x="195" y="145"/>
                    <a:pt x="195" y="142"/>
                  </a:cubicBezTo>
                  <a:cubicBezTo>
                    <a:pt x="195" y="110"/>
                    <a:pt x="195" y="79"/>
                    <a:pt x="195" y="47"/>
                  </a:cubicBezTo>
                  <a:cubicBezTo>
                    <a:pt x="195" y="46"/>
                    <a:pt x="195" y="45"/>
                    <a:pt x="194" y="44"/>
                  </a:cubicBezTo>
                  <a:cubicBezTo>
                    <a:pt x="188" y="38"/>
                    <a:pt x="182" y="33"/>
                    <a:pt x="176" y="27"/>
                  </a:cubicBezTo>
                  <a:cubicBezTo>
                    <a:pt x="170" y="20"/>
                    <a:pt x="163" y="14"/>
                    <a:pt x="157" y="7"/>
                  </a:cubicBezTo>
                  <a:cubicBezTo>
                    <a:pt x="156" y="7"/>
                    <a:pt x="155" y="6"/>
                    <a:pt x="154" y="6"/>
                  </a:cubicBezTo>
                  <a:cubicBezTo>
                    <a:pt x="121" y="6"/>
                    <a:pt x="89" y="6"/>
                    <a:pt x="56" y="6"/>
                  </a:cubicBezTo>
                  <a:cubicBezTo>
                    <a:pt x="55" y="6"/>
                    <a:pt x="55" y="6"/>
                    <a:pt x="54" y="6"/>
                  </a:cubicBezTo>
                  <a:cubicBezTo>
                    <a:pt x="53" y="6"/>
                    <a:pt x="53" y="6"/>
                    <a:pt x="53" y="7"/>
                  </a:cubicBezTo>
                  <a:cubicBezTo>
                    <a:pt x="53" y="8"/>
                    <a:pt x="52" y="8"/>
                    <a:pt x="52" y="9"/>
                  </a:cubicBezTo>
                  <a:cubicBezTo>
                    <a:pt x="52" y="53"/>
                    <a:pt x="52" y="98"/>
                    <a:pt x="52" y="142"/>
                  </a:cubicBezTo>
                  <a:cubicBezTo>
                    <a:pt x="52" y="144"/>
                    <a:pt x="53" y="145"/>
                    <a:pt x="55" y="145"/>
                  </a:cubicBezTo>
                  <a:cubicBezTo>
                    <a:pt x="78" y="145"/>
                    <a:pt x="101" y="145"/>
                    <a:pt x="124" y="145"/>
                  </a:cubicBezTo>
                  <a:close/>
                  <a:moveTo>
                    <a:pt x="206" y="228"/>
                  </a:moveTo>
                  <a:cubicBezTo>
                    <a:pt x="203" y="223"/>
                    <a:pt x="200" y="218"/>
                    <a:pt x="197" y="213"/>
                  </a:cubicBezTo>
                  <a:cubicBezTo>
                    <a:pt x="196" y="211"/>
                    <a:pt x="195" y="208"/>
                    <a:pt x="194" y="206"/>
                  </a:cubicBezTo>
                  <a:cubicBezTo>
                    <a:pt x="193" y="204"/>
                    <a:pt x="194" y="203"/>
                    <a:pt x="195" y="202"/>
                  </a:cubicBezTo>
                  <a:cubicBezTo>
                    <a:pt x="196" y="202"/>
                    <a:pt x="198" y="202"/>
                    <a:pt x="199" y="204"/>
                  </a:cubicBezTo>
                  <a:cubicBezTo>
                    <a:pt x="200" y="206"/>
                    <a:pt x="201" y="208"/>
                    <a:pt x="202" y="210"/>
                  </a:cubicBezTo>
                  <a:cubicBezTo>
                    <a:pt x="203" y="211"/>
                    <a:pt x="204" y="211"/>
                    <a:pt x="205" y="211"/>
                  </a:cubicBezTo>
                  <a:cubicBezTo>
                    <a:pt x="217" y="211"/>
                    <a:pt x="228" y="211"/>
                    <a:pt x="240" y="211"/>
                  </a:cubicBezTo>
                  <a:cubicBezTo>
                    <a:pt x="242" y="211"/>
                    <a:pt x="242" y="211"/>
                    <a:pt x="242" y="209"/>
                  </a:cubicBezTo>
                  <a:cubicBezTo>
                    <a:pt x="242" y="194"/>
                    <a:pt x="242" y="179"/>
                    <a:pt x="242" y="164"/>
                  </a:cubicBezTo>
                  <a:cubicBezTo>
                    <a:pt x="242" y="156"/>
                    <a:pt x="236" y="150"/>
                    <a:pt x="229" y="150"/>
                  </a:cubicBezTo>
                  <a:cubicBezTo>
                    <a:pt x="159" y="150"/>
                    <a:pt x="89" y="150"/>
                    <a:pt x="19" y="150"/>
                  </a:cubicBezTo>
                  <a:cubicBezTo>
                    <a:pt x="17" y="150"/>
                    <a:pt x="15" y="151"/>
                    <a:pt x="13" y="151"/>
                  </a:cubicBezTo>
                  <a:cubicBezTo>
                    <a:pt x="8" y="154"/>
                    <a:pt x="5" y="158"/>
                    <a:pt x="5" y="164"/>
                  </a:cubicBezTo>
                  <a:cubicBezTo>
                    <a:pt x="5" y="180"/>
                    <a:pt x="5" y="195"/>
                    <a:pt x="5" y="211"/>
                  </a:cubicBezTo>
                  <a:cubicBezTo>
                    <a:pt x="5" y="213"/>
                    <a:pt x="6" y="213"/>
                    <a:pt x="8" y="213"/>
                  </a:cubicBezTo>
                  <a:cubicBezTo>
                    <a:pt x="19" y="213"/>
                    <a:pt x="30" y="213"/>
                    <a:pt x="42" y="213"/>
                  </a:cubicBezTo>
                  <a:cubicBezTo>
                    <a:pt x="43" y="213"/>
                    <a:pt x="44" y="212"/>
                    <a:pt x="45" y="211"/>
                  </a:cubicBezTo>
                  <a:cubicBezTo>
                    <a:pt x="46" y="209"/>
                    <a:pt x="47" y="206"/>
                    <a:pt x="48" y="204"/>
                  </a:cubicBezTo>
                  <a:cubicBezTo>
                    <a:pt x="49" y="203"/>
                    <a:pt x="49" y="202"/>
                    <a:pt x="50" y="202"/>
                  </a:cubicBezTo>
                  <a:cubicBezTo>
                    <a:pt x="51" y="202"/>
                    <a:pt x="53" y="202"/>
                    <a:pt x="53" y="203"/>
                  </a:cubicBezTo>
                  <a:cubicBezTo>
                    <a:pt x="54" y="204"/>
                    <a:pt x="54" y="206"/>
                    <a:pt x="53" y="207"/>
                  </a:cubicBezTo>
                  <a:cubicBezTo>
                    <a:pt x="50" y="213"/>
                    <a:pt x="47" y="220"/>
                    <a:pt x="44" y="227"/>
                  </a:cubicBezTo>
                  <a:cubicBezTo>
                    <a:pt x="42" y="229"/>
                    <a:pt x="42" y="229"/>
                    <a:pt x="45" y="229"/>
                  </a:cubicBezTo>
                  <a:cubicBezTo>
                    <a:pt x="87" y="229"/>
                    <a:pt x="129" y="229"/>
                    <a:pt x="171" y="229"/>
                  </a:cubicBezTo>
                  <a:cubicBezTo>
                    <a:pt x="182" y="229"/>
                    <a:pt x="193" y="229"/>
                    <a:pt x="203" y="229"/>
                  </a:cubicBezTo>
                  <a:cubicBezTo>
                    <a:pt x="204" y="229"/>
                    <a:pt x="205" y="229"/>
                    <a:pt x="206"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09" name="Freeform 61">
              <a:extLst>
                <a:ext uri="{FF2B5EF4-FFF2-40B4-BE49-F238E27FC236}">
                  <a16:creationId xmlns:a16="http://schemas.microsoft.com/office/drawing/2014/main" id="{F3516672-28B2-494F-A744-AACE741C0A9C}"/>
                </a:ext>
              </a:extLst>
            </p:cNvPr>
            <p:cNvSpPr>
              <a:spLocks/>
            </p:cNvSpPr>
            <p:nvPr/>
          </p:nvSpPr>
          <p:spPr bwMode="auto">
            <a:xfrm>
              <a:off x="16870363" y="1387475"/>
              <a:ext cx="284163" cy="15875"/>
            </a:xfrm>
            <a:custGeom>
              <a:avLst/>
              <a:gdLst>
                <a:gd name="T0" fmla="*/ 43 w 86"/>
                <a:gd name="T1" fmla="*/ 0 h 5"/>
                <a:gd name="T2" fmla="*/ 82 w 86"/>
                <a:gd name="T3" fmla="*/ 0 h 5"/>
                <a:gd name="T4" fmla="*/ 86 w 86"/>
                <a:gd name="T5" fmla="*/ 2 h 5"/>
                <a:gd name="T6" fmla="*/ 82 w 86"/>
                <a:gd name="T7" fmla="*/ 5 h 5"/>
                <a:gd name="T8" fmla="*/ 4 w 86"/>
                <a:gd name="T9" fmla="*/ 5 h 5"/>
                <a:gd name="T10" fmla="*/ 2 w 86"/>
                <a:gd name="T11" fmla="*/ 5 h 5"/>
                <a:gd name="T12" fmla="*/ 0 w 86"/>
                <a:gd name="T13" fmla="*/ 2 h 5"/>
                <a:gd name="T14" fmla="*/ 3 w 86"/>
                <a:gd name="T15" fmla="*/ 0 h 5"/>
                <a:gd name="T16" fmla="*/ 4 w 86"/>
                <a:gd name="T17" fmla="*/ 0 h 5"/>
                <a:gd name="T18" fmla="*/ 43 w 8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
                  <a:moveTo>
                    <a:pt x="43" y="0"/>
                  </a:moveTo>
                  <a:cubicBezTo>
                    <a:pt x="56" y="0"/>
                    <a:pt x="69" y="0"/>
                    <a:pt x="82" y="0"/>
                  </a:cubicBezTo>
                  <a:cubicBezTo>
                    <a:pt x="85" y="0"/>
                    <a:pt x="86" y="1"/>
                    <a:pt x="86" y="2"/>
                  </a:cubicBezTo>
                  <a:cubicBezTo>
                    <a:pt x="86" y="4"/>
                    <a:pt x="85" y="5"/>
                    <a:pt x="82" y="5"/>
                  </a:cubicBezTo>
                  <a:cubicBezTo>
                    <a:pt x="56" y="5"/>
                    <a:pt x="30" y="5"/>
                    <a:pt x="4" y="5"/>
                  </a:cubicBezTo>
                  <a:cubicBezTo>
                    <a:pt x="4" y="5"/>
                    <a:pt x="3" y="5"/>
                    <a:pt x="2" y="5"/>
                  </a:cubicBezTo>
                  <a:cubicBezTo>
                    <a:pt x="1" y="5"/>
                    <a:pt x="0" y="4"/>
                    <a:pt x="0" y="2"/>
                  </a:cubicBezTo>
                  <a:cubicBezTo>
                    <a:pt x="0" y="1"/>
                    <a:pt x="1" y="0"/>
                    <a:pt x="3" y="0"/>
                  </a:cubicBezTo>
                  <a:cubicBezTo>
                    <a:pt x="3" y="0"/>
                    <a:pt x="4" y="0"/>
                    <a:pt x="4" y="0"/>
                  </a:cubicBezTo>
                  <a:cubicBezTo>
                    <a:pt x="17" y="0"/>
                    <a:pt x="30"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0" name="Freeform 62">
              <a:extLst>
                <a:ext uri="{FF2B5EF4-FFF2-40B4-BE49-F238E27FC236}">
                  <a16:creationId xmlns:a16="http://schemas.microsoft.com/office/drawing/2014/main" id="{6E769D1B-0ECB-4C9F-8FE9-A2706A970985}"/>
                </a:ext>
              </a:extLst>
            </p:cNvPr>
            <p:cNvSpPr>
              <a:spLocks/>
            </p:cNvSpPr>
            <p:nvPr/>
          </p:nvSpPr>
          <p:spPr bwMode="auto">
            <a:xfrm>
              <a:off x="16867188" y="1460500"/>
              <a:ext cx="287338" cy="15875"/>
            </a:xfrm>
            <a:custGeom>
              <a:avLst/>
              <a:gdLst>
                <a:gd name="T0" fmla="*/ 44 w 87"/>
                <a:gd name="T1" fmla="*/ 0 h 5"/>
                <a:gd name="T2" fmla="*/ 83 w 87"/>
                <a:gd name="T3" fmla="*/ 0 h 5"/>
                <a:gd name="T4" fmla="*/ 87 w 87"/>
                <a:gd name="T5" fmla="*/ 2 h 5"/>
                <a:gd name="T6" fmla="*/ 84 w 87"/>
                <a:gd name="T7" fmla="*/ 5 h 5"/>
                <a:gd name="T8" fmla="*/ 82 w 87"/>
                <a:gd name="T9" fmla="*/ 5 h 5"/>
                <a:gd name="T10" fmla="*/ 4 w 87"/>
                <a:gd name="T11" fmla="*/ 5 h 5"/>
                <a:gd name="T12" fmla="*/ 1 w 87"/>
                <a:gd name="T13" fmla="*/ 2 h 5"/>
                <a:gd name="T14" fmla="*/ 3 w 87"/>
                <a:gd name="T15" fmla="*/ 0 h 5"/>
                <a:gd name="T16" fmla="*/ 5 w 87"/>
                <a:gd name="T17" fmla="*/ 0 h 5"/>
                <a:gd name="T18" fmla="*/ 44 w 8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5">
                  <a:moveTo>
                    <a:pt x="44" y="0"/>
                  </a:moveTo>
                  <a:cubicBezTo>
                    <a:pt x="57" y="0"/>
                    <a:pt x="70" y="0"/>
                    <a:pt x="83" y="0"/>
                  </a:cubicBezTo>
                  <a:cubicBezTo>
                    <a:pt x="86" y="0"/>
                    <a:pt x="87" y="0"/>
                    <a:pt x="87" y="2"/>
                  </a:cubicBezTo>
                  <a:cubicBezTo>
                    <a:pt x="87" y="4"/>
                    <a:pt x="86" y="5"/>
                    <a:pt x="84" y="5"/>
                  </a:cubicBezTo>
                  <a:cubicBezTo>
                    <a:pt x="83" y="5"/>
                    <a:pt x="83" y="5"/>
                    <a:pt x="82" y="5"/>
                  </a:cubicBezTo>
                  <a:cubicBezTo>
                    <a:pt x="56" y="5"/>
                    <a:pt x="30" y="5"/>
                    <a:pt x="4" y="5"/>
                  </a:cubicBezTo>
                  <a:cubicBezTo>
                    <a:pt x="2" y="5"/>
                    <a:pt x="0" y="3"/>
                    <a:pt x="1" y="2"/>
                  </a:cubicBezTo>
                  <a:cubicBezTo>
                    <a:pt x="1" y="0"/>
                    <a:pt x="2" y="0"/>
                    <a:pt x="3" y="0"/>
                  </a:cubicBezTo>
                  <a:cubicBezTo>
                    <a:pt x="4" y="0"/>
                    <a:pt x="4" y="0"/>
                    <a:pt x="5" y="0"/>
                  </a:cubicBezTo>
                  <a:cubicBezTo>
                    <a:pt x="18" y="0"/>
                    <a:pt x="31"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1" name="Freeform 63">
              <a:extLst>
                <a:ext uri="{FF2B5EF4-FFF2-40B4-BE49-F238E27FC236}">
                  <a16:creationId xmlns:a16="http://schemas.microsoft.com/office/drawing/2014/main" id="{B5E51687-9E3B-46E0-A217-A7B50A2C2CFD}"/>
                </a:ext>
              </a:extLst>
            </p:cNvPr>
            <p:cNvSpPr>
              <a:spLocks/>
            </p:cNvSpPr>
            <p:nvPr/>
          </p:nvSpPr>
          <p:spPr bwMode="auto">
            <a:xfrm>
              <a:off x="16768763" y="1797050"/>
              <a:ext cx="484188" cy="20638"/>
            </a:xfrm>
            <a:custGeom>
              <a:avLst/>
              <a:gdLst>
                <a:gd name="T0" fmla="*/ 73 w 147"/>
                <a:gd name="T1" fmla="*/ 6 h 6"/>
                <a:gd name="T2" fmla="*/ 2 w 147"/>
                <a:gd name="T3" fmla="*/ 6 h 6"/>
                <a:gd name="T4" fmla="*/ 0 w 147"/>
                <a:gd name="T5" fmla="*/ 4 h 6"/>
                <a:gd name="T6" fmla="*/ 4 w 147"/>
                <a:gd name="T7" fmla="*/ 0 h 6"/>
                <a:gd name="T8" fmla="*/ 144 w 147"/>
                <a:gd name="T9" fmla="*/ 0 h 6"/>
                <a:gd name="T10" fmla="*/ 147 w 147"/>
                <a:gd name="T11" fmla="*/ 2 h 6"/>
                <a:gd name="T12" fmla="*/ 147 w 147"/>
                <a:gd name="T13" fmla="*/ 3 h 6"/>
                <a:gd name="T14" fmla="*/ 143 w 147"/>
                <a:gd name="T15" fmla="*/ 6 h 6"/>
                <a:gd name="T16" fmla="*/ 73 w 14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6">
                  <a:moveTo>
                    <a:pt x="73" y="6"/>
                  </a:moveTo>
                  <a:cubicBezTo>
                    <a:pt x="49" y="6"/>
                    <a:pt x="26" y="6"/>
                    <a:pt x="2" y="6"/>
                  </a:cubicBezTo>
                  <a:cubicBezTo>
                    <a:pt x="0" y="6"/>
                    <a:pt x="0" y="6"/>
                    <a:pt x="0" y="4"/>
                  </a:cubicBezTo>
                  <a:cubicBezTo>
                    <a:pt x="0" y="0"/>
                    <a:pt x="0" y="0"/>
                    <a:pt x="4" y="0"/>
                  </a:cubicBezTo>
                  <a:cubicBezTo>
                    <a:pt x="51" y="0"/>
                    <a:pt x="97" y="0"/>
                    <a:pt x="144" y="0"/>
                  </a:cubicBezTo>
                  <a:cubicBezTo>
                    <a:pt x="147" y="0"/>
                    <a:pt x="147" y="0"/>
                    <a:pt x="147" y="2"/>
                  </a:cubicBezTo>
                  <a:cubicBezTo>
                    <a:pt x="147" y="3"/>
                    <a:pt x="147" y="3"/>
                    <a:pt x="147" y="3"/>
                  </a:cubicBezTo>
                  <a:cubicBezTo>
                    <a:pt x="147" y="6"/>
                    <a:pt x="147" y="6"/>
                    <a:pt x="143" y="6"/>
                  </a:cubicBezTo>
                  <a:cubicBezTo>
                    <a:pt x="120" y="6"/>
                    <a:pt x="97" y="6"/>
                    <a:pt x="7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12" name="Group 311">
            <a:extLst>
              <a:ext uri="{FF2B5EF4-FFF2-40B4-BE49-F238E27FC236}">
                <a16:creationId xmlns:a16="http://schemas.microsoft.com/office/drawing/2014/main" id="{7555BBBB-16A4-4572-9DFF-FD29EDFC2DE0}"/>
              </a:ext>
            </a:extLst>
          </p:cNvPr>
          <p:cNvGrpSpPr/>
          <p:nvPr/>
        </p:nvGrpSpPr>
        <p:grpSpPr>
          <a:xfrm>
            <a:off x="8033665" y="3337559"/>
            <a:ext cx="417977" cy="279475"/>
            <a:chOff x="20177125" y="2970213"/>
            <a:chExt cx="804863" cy="538162"/>
          </a:xfrm>
        </p:grpSpPr>
        <p:sp>
          <p:nvSpPr>
            <p:cNvPr id="313" name="Freeform 66">
              <a:extLst>
                <a:ext uri="{FF2B5EF4-FFF2-40B4-BE49-F238E27FC236}">
                  <a16:creationId xmlns:a16="http://schemas.microsoft.com/office/drawing/2014/main" id="{6C3616A0-5075-431A-A32F-5654B0C1C0E0}"/>
                </a:ext>
              </a:extLst>
            </p:cNvPr>
            <p:cNvSpPr>
              <a:spLocks noEditPoints="1"/>
            </p:cNvSpPr>
            <p:nvPr/>
          </p:nvSpPr>
          <p:spPr bwMode="auto">
            <a:xfrm>
              <a:off x="20862925" y="3386138"/>
              <a:ext cx="63500"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4" name="Freeform 67">
              <a:extLst>
                <a:ext uri="{FF2B5EF4-FFF2-40B4-BE49-F238E27FC236}">
                  <a16:creationId xmlns:a16="http://schemas.microsoft.com/office/drawing/2014/main" id="{A09BB3FF-F3C2-44CC-903B-1B45A6B5E6B2}"/>
                </a:ext>
              </a:extLst>
            </p:cNvPr>
            <p:cNvSpPr>
              <a:spLocks noEditPoints="1"/>
            </p:cNvSpPr>
            <p:nvPr/>
          </p:nvSpPr>
          <p:spPr bwMode="auto">
            <a:xfrm>
              <a:off x="20810538" y="3032125"/>
              <a:ext cx="171450" cy="476250"/>
            </a:xfrm>
            <a:custGeom>
              <a:avLst/>
              <a:gdLst>
                <a:gd name="T0" fmla="*/ 52 w 52"/>
                <a:gd name="T1" fmla="*/ 144 h 144"/>
                <a:gd name="T2" fmla="*/ 0 w 52"/>
                <a:gd name="T3" fmla="*/ 144 h 144"/>
                <a:gd name="T4" fmla="*/ 0 w 52"/>
                <a:gd name="T5" fmla="*/ 12 h 144"/>
                <a:gd name="T6" fmla="*/ 11 w 52"/>
                <a:gd name="T7" fmla="*/ 0 h 144"/>
                <a:gd name="T8" fmla="*/ 40 w 52"/>
                <a:gd name="T9" fmla="*/ 0 h 144"/>
                <a:gd name="T10" fmla="*/ 52 w 52"/>
                <a:gd name="T11" fmla="*/ 12 h 144"/>
                <a:gd name="T12" fmla="*/ 52 w 52"/>
                <a:gd name="T13" fmla="*/ 144 h 144"/>
                <a:gd name="T14" fmla="*/ 3 w 52"/>
                <a:gd name="T15" fmla="*/ 140 h 144"/>
                <a:gd name="T16" fmla="*/ 48 w 52"/>
                <a:gd name="T17" fmla="*/ 140 h 144"/>
                <a:gd name="T18" fmla="*/ 48 w 52"/>
                <a:gd name="T19" fmla="*/ 12 h 144"/>
                <a:gd name="T20" fmla="*/ 40 w 52"/>
                <a:gd name="T21" fmla="*/ 4 h 144"/>
                <a:gd name="T22" fmla="*/ 11 w 52"/>
                <a:gd name="T23" fmla="*/ 4 h 144"/>
                <a:gd name="T24" fmla="*/ 3 w 52"/>
                <a:gd name="T25" fmla="*/ 12 h 144"/>
                <a:gd name="T26" fmla="*/ 3 w 52"/>
                <a:gd name="T27" fmla="*/ 140 h 144"/>
                <a:gd name="T28" fmla="*/ 26 w 52"/>
                <a:gd name="T29" fmla="*/ 132 h 144"/>
                <a:gd name="T30" fmla="*/ 9 w 52"/>
                <a:gd name="T31" fmla="*/ 116 h 144"/>
                <a:gd name="T32" fmla="*/ 26 w 52"/>
                <a:gd name="T33" fmla="*/ 100 h 144"/>
                <a:gd name="T34" fmla="*/ 42 w 52"/>
                <a:gd name="T35" fmla="*/ 116 h 144"/>
                <a:gd name="T36" fmla="*/ 26 w 52"/>
                <a:gd name="T37" fmla="*/ 132 h 144"/>
                <a:gd name="T38" fmla="*/ 26 w 52"/>
                <a:gd name="T39" fmla="*/ 103 h 144"/>
                <a:gd name="T40" fmla="*/ 13 w 52"/>
                <a:gd name="T41" fmla="*/ 116 h 144"/>
                <a:gd name="T42" fmla="*/ 26 w 52"/>
                <a:gd name="T43" fmla="*/ 129 h 144"/>
                <a:gd name="T44" fmla="*/ 38 w 52"/>
                <a:gd name="T45" fmla="*/ 116 h 144"/>
                <a:gd name="T46" fmla="*/ 26 w 52"/>
                <a:gd name="T47" fmla="*/ 103 h 144"/>
                <a:gd name="T48" fmla="*/ 44 w 52"/>
                <a:gd name="T49" fmla="*/ 75 h 144"/>
                <a:gd name="T50" fmla="*/ 7 w 52"/>
                <a:gd name="T51" fmla="*/ 75 h 144"/>
                <a:gd name="T52" fmla="*/ 7 w 52"/>
                <a:gd name="T53" fmla="*/ 56 h 144"/>
                <a:gd name="T54" fmla="*/ 44 w 52"/>
                <a:gd name="T55" fmla="*/ 56 h 144"/>
                <a:gd name="T56" fmla="*/ 44 w 52"/>
                <a:gd name="T57" fmla="*/ 75 h 144"/>
                <a:gd name="T58" fmla="*/ 10 w 52"/>
                <a:gd name="T59" fmla="*/ 72 h 144"/>
                <a:gd name="T60" fmla="*/ 41 w 52"/>
                <a:gd name="T61" fmla="*/ 72 h 144"/>
                <a:gd name="T62" fmla="*/ 41 w 52"/>
                <a:gd name="T63" fmla="*/ 60 h 144"/>
                <a:gd name="T64" fmla="*/ 10 w 52"/>
                <a:gd name="T65" fmla="*/ 60 h 144"/>
                <a:gd name="T66" fmla="*/ 10 w 52"/>
                <a:gd name="T67" fmla="*/ 72 h 144"/>
                <a:gd name="T68" fmla="*/ 44 w 52"/>
                <a:gd name="T69" fmla="*/ 54 h 144"/>
                <a:gd name="T70" fmla="*/ 7 w 52"/>
                <a:gd name="T71" fmla="*/ 54 h 144"/>
                <a:gd name="T72" fmla="*/ 7 w 52"/>
                <a:gd name="T73" fmla="*/ 35 h 144"/>
                <a:gd name="T74" fmla="*/ 44 w 52"/>
                <a:gd name="T75" fmla="*/ 35 h 144"/>
                <a:gd name="T76" fmla="*/ 44 w 52"/>
                <a:gd name="T77" fmla="*/ 54 h 144"/>
                <a:gd name="T78" fmla="*/ 10 w 52"/>
                <a:gd name="T79" fmla="*/ 51 h 144"/>
                <a:gd name="T80" fmla="*/ 41 w 52"/>
                <a:gd name="T81" fmla="*/ 51 h 144"/>
                <a:gd name="T82" fmla="*/ 41 w 52"/>
                <a:gd name="T83" fmla="*/ 38 h 144"/>
                <a:gd name="T84" fmla="*/ 10 w 52"/>
                <a:gd name="T85" fmla="*/ 38 h 144"/>
                <a:gd name="T86" fmla="*/ 10 w 52"/>
                <a:gd name="T87" fmla="*/ 51 h 144"/>
                <a:gd name="T88" fmla="*/ 44 w 52"/>
                <a:gd name="T89" fmla="*/ 32 h 144"/>
                <a:gd name="T90" fmla="*/ 7 w 52"/>
                <a:gd name="T91" fmla="*/ 32 h 144"/>
                <a:gd name="T92" fmla="*/ 7 w 52"/>
                <a:gd name="T93" fmla="*/ 13 h 144"/>
                <a:gd name="T94" fmla="*/ 44 w 52"/>
                <a:gd name="T95" fmla="*/ 13 h 144"/>
                <a:gd name="T96" fmla="*/ 44 w 52"/>
                <a:gd name="T97" fmla="*/ 32 h 144"/>
                <a:gd name="T98" fmla="*/ 10 w 52"/>
                <a:gd name="T99" fmla="*/ 29 h 144"/>
                <a:gd name="T100" fmla="*/ 41 w 52"/>
                <a:gd name="T101" fmla="*/ 29 h 144"/>
                <a:gd name="T102" fmla="*/ 41 w 52"/>
                <a:gd name="T103" fmla="*/ 17 h 144"/>
                <a:gd name="T104" fmla="*/ 10 w 52"/>
                <a:gd name="T105" fmla="*/ 17 h 144"/>
                <a:gd name="T106" fmla="*/ 10 w 52"/>
                <a:gd name="T107"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44">
                  <a:moveTo>
                    <a:pt x="52" y="144"/>
                  </a:moveTo>
                  <a:cubicBezTo>
                    <a:pt x="0" y="144"/>
                    <a:pt x="0" y="144"/>
                    <a:pt x="0" y="144"/>
                  </a:cubicBezTo>
                  <a:cubicBezTo>
                    <a:pt x="0" y="12"/>
                    <a:pt x="0" y="12"/>
                    <a:pt x="0" y="12"/>
                  </a:cubicBezTo>
                  <a:cubicBezTo>
                    <a:pt x="0" y="6"/>
                    <a:pt x="5" y="0"/>
                    <a:pt x="11" y="0"/>
                  </a:cubicBezTo>
                  <a:cubicBezTo>
                    <a:pt x="40" y="0"/>
                    <a:pt x="40" y="0"/>
                    <a:pt x="40" y="0"/>
                  </a:cubicBezTo>
                  <a:cubicBezTo>
                    <a:pt x="46" y="0"/>
                    <a:pt x="52" y="6"/>
                    <a:pt x="52" y="12"/>
                  </a:cubicBezTo>
                  <a:lnTo>
                    <a:pt x="52" y="144"/>
                  </a:lnTo>
                  <a:close/>
                  <a:moveTo>
                    <a:pt x="3" y="140"/>
                  </a:moveTo>
                  <a:cubicBezTo>
                    <a:pt x="48" y="140"/>
                    <a:pt x="48" y="140"/>
                    <a:pt x="48" y="140"/>
                  </a:cubicBezTo>
                  <a:cubicBezTo>
                    <a:pt x="48" y="12"/>
                    <a:pt x="48" y="12"/>
                    <a:pt x="48" y="12"/>
                  </a:cubicBezTo>
                  <a:cubicBezTo>
                    <a:pt x="48" y="8"/>
                    <a:pt x="44" y="4"/>
                    <a:pt x="40" y="4"/>
                  </a:cubicBezTo>
                  <a:cubicBezTo>
                    <a:pt x="11" y="4"/>
                    <a:pt x="11" y="4"/>
                    <a:pt x="11" y="4"/>
                  </a:cubicBezTo>
                  <a:cubicBezTo>
                    <a:pt x="7" y="4"/>
                    <a:pt x="3" y="8"/>
                    <a:pt x="3" y="12"/>
                  </a:cubicBezTo>
                  <a:lnTo>
                    <a:pt x="3" y="140"/>
                  </a:lnTo>
                  <a:close/>
                  <a:moveTo>
                    <a:pt x="26" y="132"/>
                  </a:moveTo>
                  <a:cubicBezTo>
                    <a:pt x="17" y="132"/>
                    <a:pt x="9" y="125"/>
                    <a:pt x="9" y="116"/>
                  </a:cubicBezTo>
                  <a:cubicBezTo>
                    <a:pt x="9" y="107"/>
                    <a:pt x="17" y="100"/>
                    <a:pt x="26" y="100"/>
                  </a:cubicBezTo>
                  <a:cubicBezTo>
                    <a:pt x="35" y="100"/>
                    <a:pt x="42" y="107"/>
                    <a:pt x="42" y="116"/>
                  </a:cubicBezTo>
                  <a:cubicBezTo>
                    <a:pt x="42" y="125"/>
                    <a:pt x="35" y="132"/>
                    <a:pt x="26" y="132"/>
                  </a:cubicBezTo>
                  <a:close/>
                  <a:moveTo>
                    <a:pt x="26" y="103"/>
                  </a:moveTo>
                  <a:cubicBezTo>
                    <a:pt x="19" y="103"/>
                    <a:pt x="13" y="109"/>
                    <a:pt x="13" y="116"/>
                  </a:cubicBezTo>
                  <a:cubicBezTo>
                    <a:pt x="13" y="123"/>
                    <a:pt x="19" y="129"/>
                    <a:pt x="26" y="129"/>
                  </a:cubicBezTo>
                  <a:cubicBezTo>
                    <a:pt x="33" y="129"/>
                    <a:pt x="38" y="123"/>
                    <a:pt x="38" y="116"/>
                  </a:cubicBezTo>
                  <a:cubicBezTo>
                    <a:pt x="38" y="109"/>
                    <a:pt x="33" y="103"/>
                    <a:pt x="26" y="103"/>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5" name="Freeform 68">
              <a:extLst>
                <a:ext uri="{FF2B5EF4-FFF2-40B4-BE49-F238E27FC236}">
                  <a16:creationId xmlns:a16="http://schemas.microsoft.com/office/drawing/2014/main" id="{228FEF80-BDF2-4FEC-ABC1-F13213FE6236}"/>
                </a:ext>
              </a:extLst>
            </p:cNvPr>
            <p:cNvSpPr>
              <a:spLocks noEditPoints="1"/>
            </p:cNvSpPr>
            <p:nvPr/>
          </p:nvSpPr>
          <p:spPr bwMode="auto">
            <a:xfrm>
              <a:off x="20177125" y="2970213"/>
              <a:ext cx="620713" cy="534988"/>
            </a:xfrm>
            <a:custGeom>
              <a:avLst/>
              <a:gdLst>
                <a:gd name="T0" fmla="*/ 180 w 188"/>
                <a:gd name="T1" fmla="*/ 162 h 162"/>
                <a:gd name="T2" fmla="*/ 8 w 188"/>
                <a:gd name="T3" fmla="*/ 162 h 162"/>
                <a:gd name="T4" fmla="*/ 0 w 188"/>
                <a:gd name="T5" fmla="*/ 154 h 162"/>
                <a:gd name="T6" fmla="*/ 0 w 188"/>
                <a:gd name="T7" fmla="*/ 8 h 162"/>
                <a:gd name="T8" fmla="*/ 8 w 188"/>
                <a:gd name="T9" fmla="*/ 0 h 162"/>
                <a:gd name="T10" fmla="*/ 180 w 188"/>
                <a:gd name="T11" fmla="*/ 0 h 162"/>
                <a:gd name="T12" fmla="*/ 188 w 188"/>
                <a:gd name="T13" fmla="*/ 8 h 162"/>
                <a:gd name="T14" fmla="*/ 188 w 188"/>
                <a:gd name="T15" fmla="*/ 154 h 162"/>
                <a:gd name="T16" fmla="*/ 180 w 188"/>
                <a:gd name="T17" fmla="*/ 162 h 162"/>
                <a:gd name="T18" fmla="*/ 8 w 188"/>
                <a:gd name="T19" fmla="*/ 3 h 162"/>
                <a:gd name="T20" fmla="*/ 3 w 188"/>
                <a:gd name="T21" fmla="*/ 8 h 162"/>
                <a:gd name="T22" fmla="*/ 3 w 188"/>
                <a:gd name="T23" fmla="*/ 154 h 162"/>
                <a:gd name="T24" fmla="*/ 8 w 188"/>
                <a:gd name="T25" fmla="*/ 159 h 162"/>
                <a:gd name="T26" fmla="*/ 180 w 188"/>
                <a:gd name="T27" fmla="*/ 159 h 162"/>
                <a:gd name="T28" fmla="*/ 185 w 188"/>
                <a:gd name="T29" fmla="*/ 154 h 162"/>
                <a:gd name="T30" fmla="*/ 185 w 188"/>
                <a:gd name="T31" fmla="*/ 8 h 162"/>
                <a:gd name="T32" fmla="*/ 180 w 188"/>
                <a:gd name="T33" fmla="*/ 3 h 162"/>
                <a:gd name="T34" fmla="*/ 8 w 188"/>
                <a:gd name="T35"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62">
                  <a:moveTo>
                    <a:pt x="180" y="162"/>
                  </a:moveTo>
                  <a:cubicBezTo>
                    <a:pt x="8" y="162"/>
                    <a:pt x="8" y="162"/>
                    <a:pt x="8" y="162"/>
                  </a:cubicBezTo>
                  <a:cubicBezTo>
                    <a:pt x="4" y="162"/>
                    <a:pt x="0" y="159"/>
                    <a:pt x="0" y="154"/>
                  </a:cubicBezTo>
                  <a:cubicBezTo>
                    <a:pt x="0" y="8"/>
                    <a:pt x="0" y="8"/>
                    <a:pt x="0" y="8"/>
                  </a:cubicBezTo>
                  <a:cubicBezTo>
                    <a:pt x="0" y="4"/>
                    <a:pt x="4" y="0"/>
                    <a:pt x="8" y="0"/>
                  </a:cubicBezTo>
                  <a:cubicBezTo>
                    <a:pt x="180" y="0"/>
                    <a:pt x="180" y="0"/>
                    <a:pt x="180" y="0"/>
                  </a:cubicBezTo>
                  <a:cubicBezTo>
                    <a:pt x="185" y="0"/>
                    <a:pt x="188" y="4"/>
                    <a:pt x="188" y="8"/>
                  </a:cubicBezTo>
                  <a:cubicBezTo>
                    <a:pt x="188" y="154"/>
                    <a:pt x="188" y="154"/>
                    <a:pt x="188" y="154"/>
                  </a:cubicBezTo>
                  <a:cubicBezTo>
                    <a:pt x="188" y="159"/>
                    <a:pt x="185" y="162"/>
                    <a:pt x="180" y="162"/>
                  </a:cubicBezTo>
                  <a:close/>
                  <a:moveTo>
                    <a:pt x="8" y="3"/>
                  </a:moveTo>
                  <a:cubicBezTo>
                    <a:pt x="6" y="3"/>
                    <a:pt x="3" y="6"/>
                    <a:pt x="3" y="8"/>
                  </a:cubicBezTo>
                  <a:cubicBezTo>
                    <a:pt x="3" y="154"/>
                    <a:pt x="3" y="154"/>
                    <a:pt x="3" y="154"/>
                  </a:cubicBezTo>
                  <a:cubicBezTo>
                    <a:pt x="3" y="157"/>
                    <a:pt x="6" y="159"/>
                    <a:pt x="8" y="159"/>
                  </a:cubicBezTo>
                  <a:cubicBezTo>
                    <a:pt x="180" y="159"/>
                    <a:pt x="180" y="159"/>
                    <a:pt x="180" y="159"/>
                  </a:cubicBezTo>
                  <a:cubicBezTo>
                    <a:pt x="183" y="159"/>
                    <a:pt x="185" y="157"/>
                    <a:pt x="185" y="154"/>
                  </a:cubicBezTo>
                  <a:cubicBezTo>
                    <a:pt x="185" y="8"/>
                    <a:pt x="185" y="8"/>
                    <a:pt x="185" y="8"/>
                  </a:cubicBezTo>
                  <a:cubicBezTo>
                    <a:pt x="185" y="6"/>
                    <a:pt x="183" y="3"/>
                    <a:pt x="180" y="3"/>
                  </a:cubicBezTo>
                  <a:lnTo>
                    <a:pt x="8" y="3"/>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6" name="Freeform 69">
              <a:extLst>
                <a:ext uri="{FF2B5EF4-FFF2-40B4-BE49-F238E27FC236}">
                  <a16:creationId xmlns:a16="http://schemas.microsoft.com/office/drawing/2014/main" id="{1FADB808-2486-4F47-BEC8-9AEC7511DD6E}"/>
                </a:ext>
              </a:extLst>
            </p:cNvPr>
            <p:cNvSpPr>
              <a:spLocks noEditPoints="1"/>
            </p:cNvSpPr>
            <p:nvPr/>
          </p:nvSpPr>
          <p:spPr bwMode="auto">
            <a:xfrm>
              <a:off x="20210463" y="3003550"/>
              <a:ext cx="554038" cy="446088"/>
            </a:xfrm>
            <a:custGeom>
              <a:avLst/>
              <a:gdLst>
                <a:gd name="T0" fmla="*/ 349 w 349"/>
                <a:gd name="T1" fmla="*/ 281 h 281"/>
                <a:gd name="T2" fmla="*/ 0 w 349"/>
                <a:gd name="T3" fmla="*/ 281 h 281"/>
                <a:gd name="T4" fmla="*/ 0 w 349"/>
                <a:gd name="T5" fmla="*/ 0 h 281"/>
                <a:gd name="T6" fmla="*/ 349 w 349"/>
                <a:gd name="T7" fmla="*/ 0 h 281"/>
                <a:gd name="T8" fmla="*/ 349 w 349"/>
                <a:gd name="T9" fmla="*/ 281 h 281"/>
                <a:gd name="T10" fmla="*/ 6 w 349"/>
                <a:gd name="T11" fmla="*/ 272 h 281"/>
                <a:gd name="T12" fmla="*/ 343 w 349"/>
                <a:gd name="T13" fmla="*/ 272 h 281"/>
                <a:gd name="T14" fmla="*/ 343 w 349"/>
                <a:gd name="T15" fmla="*/ 6 h 281"/>
                <a:gd name="T16" fmla="*/ 6 w 349"/>
                <a:gd name="T17" fmla="*/ 6 h 281"/>
                <a:gd name="T18" fmla="*/ 6 w 349"/>
                <a:gd name="T19" fmla="*/ 27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81">
                  <a:moveTo>
                    <a:pt x="349" y="281"/>
                  </a:moveTo>
                  <a:lnTo>
                    <a:pt x="0" y="281"/>
                  </a:lnTo>
                  <a:lnTo>
                    <a:pt x="0" y="0"/>
                  </a:lnTo>
                  <a:lnTo>
                    <a:pt x="349" y="0"/>
                  </a:lnTo>
                  <a:lnTo>
                    <a:pt x="349" y="281"/>
                  </a:lnTo>
                  <a:close/>
                  <a:moveTo>
                    <a:pt x="6" y="272"/>
                  </a:moveTo>
                  <a:lnTo>
                    <a:pt x="343" y="272"/>
                  </a:lnTo>
                  <a:lnTo>
                    <a:pt x="343" y="6"/>
                  </a:lnTo>
                  <a:lnTo>
                    <a:pt x="6" y="6"/>
                  </a:lnTo>
                  <a:lnTo>
                    <a:pt x="6" y="27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17" name="Oval 70">
              <a:extLst>
                <a:ext uri="{FF2B5EF4-FFF2-40B4-BE49-F238E27FC236}">
                  <a16:creationId xmlns:a16="http://schemas.microsoft.com/office/drawing/2014/main" id="{57AF95CD-50C7-430D-9F3A-451A50506443}"/>
                </a:ext>
              </a:extLst>
            </p:cNvPr>
            <p:cNvSpPr>
              <a:spLocks noChangeArrowheads="1"/>
            </p:cNvSpPr>
            <p:nvPr/>
          </p:nvSpPr>
          <p:spPr bwMode="auto">
            <a:xfrm>
              <a:off x="20721638" y="3459163"/>
              <a:ext cx="22225" cy="19050"/>
            </a:xfrm>
            <a:prstGeom prst="ellipse">
              <a:avLst/>
            </a:pr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20" name="Group 319">
            <a:extLst>
              <a:ext uri="{FF2B5EF4-FFF2-40B4-BE49-F238E27FC236}">
                <a16:creationId xmlns:a16="http://schemas.microsoft.com/office/drawing/2014/main" id="{4CF88BC1-0501-415F-A92E-CC1C2EC8FAD5}"/>
              </a:ext>
            </a:extLst>
          </p:cNvPr>
          <p:cNvGrpSpPr/>
          <p:nvPr/>
        </p:nvGrpSpPr>
        <p:grpSpPr>
          <a:xfrm>
            <a:off x="6604956" y="3335357"/>
            <a:ext cx="458784" cy="349342"/>
            <a:chOff x="21602700" y="3284538"/>
            <a:chExt cx="831850" cy="633413"/>
          </a:xfrm>
        </p:grpSpPr>
        <p:sp>
          <p:nvSpPr>
            <p:cNvPr id="321" name="Freeform 27">
              <a:extLst>
                <a:ext uri="{FF2B5EF4-FFF2-40B4-BE49-F238E27FC236}">
                  <a16:creationId xmlns:a16="http://schemas.microsoft.com/office/drawing/2014/main" id="{2F055E41-F9E6-4234-922B-6F310985FA1A}"/>
                </a:ext>
              </a:extLst>
            </p:cNvPr>
            <p:cNvSpPr>
              <a:spLocks noEditPoints="1"/>
            </p:cNvSpPr>
            <p:nvPr/>
          </p:nvSpPr>
          <p:spPr bwMode="auto">
            <a:xfrm>
              <a:off x="22315488" y="3795713"/>
              <a:ext cx="61913"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2" name="Freeform 28">
              <a:extLst>
                <a:ext uri="{FF2B5EF4-FFF2-40B4-BE49-F238E27FC236}">
                  <a16:creationId xmlns:a16="http://schemas.microsoft.com/office/drawing/2014/main" id="{BBC185C1-C06C-4D2D-9907-233C8292EE2D}"/>
                </a:ext>
              </a:extLst>
            </p:cNvPr>
            <p:cNvSpPr>
              <a:spLocks noEditPoints="1"/>
            </p:cNvSpPr>
            <p:nvPr/>
          </p:nvSpPr>
          <p:spPr bwMode="auto">
            <a:xfrm>
              <a:off x="22263100" y="3402013"/>
              <a:ext cx="171450" cy="515938"/>
            </a:xfrm>
            <a:custGeom>
              <a:avLst/>
              <a:gdLst>
                <a:gd name="T0" fmla="*/ 52 w 52"/>
                <a:gd name="T1" fmla="*/ 156 h 156"/>
                <a:gd name="T2" fmla="*/ 0 w 52"/>
                <a:gd name="T3" fmla="*/ 156 h 156"/>
                <a:gd name="T4" fmla="*/ 0 w 52"/>
                <a:gd name="T5" fmla="*/ 12 h 156"/>
                <a:gd name="T6" fmla="*/ 11 w 52"/>
                <a:gd name="T7" fmla="*/ 0 h 156"/>
                <a:gd name="T8" fmla="*/ 40 w 52"/>
                <a:gd name="T9" fmla="*/ 0 h 156"/>
                <a:gd name="T10" fmla="*/ 52 w 52"/>
                <a:gd name="T11" fmla="*/ 12 h 156"/>
                <a:gd name="T12" fmla="*/ 52 w 52"/>
                <a:gd name="T13" fmla="*/ 156 h 156"/>
                <a:gd name="T14" fmla="*/ 3 w 52"/>
                <a:gd name="T15" fmla="*/ 152 h 156"/>
                <a:gd name="T16" fmla="*/ 48 w 52"/>
                <a:gd name="T17" fmla="*/ 152 h 156"/>
                <a:gd name="T18" fmla="*/ 48 w 52"/>
                <a:gd name="T19" fmla="*/ 12 h 156"/>
                <a:gd name="T20" fmla="*/ 40 w 52"/>
                <a:gd name="T21" fmla="*/ 4 h 156"/>
                <a:gd name="T22" fmla="*/ 11 w 52"/>
                <a:gd name="T23" fmla="*/ 4 h 156"/>
                <a:gd name="T24" fmla="*/ 3 w 52"/>
                <a:gd name="T25" fmla="*/ 12 h 156"/>
                <a:gd name="T26" fmla="*/ 3 w 52"/>
                <a:gd name="T27" fmla="*/ 152 h 156"/>
                <a:gd name="T28" fmla="*/ 26 w 52"/>
                <a:gd name="T29" fmla="*/ 144 h 156"/>
                <a:gd name="T30" fmla="*/ 9 w 52"/>
                <a:gd name="T31" fmla="*/ 128 h 156"/>
                <a:gd name="T32" fmla="*/ 26 w 52"/>
                <a:gd name="T33" fmla="*/ 112 h 156"/>
                <a:gd name="T34" fmla="*/ 42 w 52"/>
                <a:gd name="T35" fmla="*/ 128 h 156"/>
                <a:gd name="T36" fmla="*/ 26 w 52"/>
                <a:gd name="T37" fmla="*/ 144 h 156"/>
                <a:gd name="T38" fmla="*/ 26 w 52"/>
                <a:gd name="T39" fmla="*/ 115 h 156"/>
                <a:gd name="T40" fmla="*/ 13 w 52"/>
                <a:gd name="T41" fmla="*/ 128 h 156"/>
                <a:gd name="T42" fmla="*/ 26 w 52"/>
                <a:gd name="T43" fmla="*/ 141 h 156"/>
                <a:gd name="T44" fmla="*/ 38 w 52"/>
                <a:gd name="T45" fmla="*/ 128 h 156"/>
                <a:gd name="T46" fmla="*/ 26 w 52"/>
                <a:gd name="T47" fmla="*/ 115 h 156"/>
                <a:gd name="T48" fmla="*/ 44 w 52"/>
                <a:gd name="T49" fmla="*/ 75 h 156"/>
                <a:gd name="T50" fmla="*/ 7 w 52"/>
                <a:gd name="T51" fmla="*/ 75 h 156"/>
                <a:gd name="T52" fmla="*/ 7 w 52"/>
                <a:gd name="T53" fmla="*/ 56 h 156"/>
                <a:gd name="T54" fmla="*/ 44 w 52"/>
                <a:gd name="T55" fmla="*/ 56 h 156"/>
                <a:gd name="T56" fmla="*/ 44 w 52"/>
                <a:gd name="T57" fmla="*/ 75 h 156"/>
                <a:gd name="T58" fmla="*/ 10 w 52"/>
                <a:gd name="T59" fmla="*/ 72 h 156"/>
                <a:gd name="T60" fmla="*/ 41 w 52"/>
                <a:gd name="T61" fmla="*/ 72 h 156"/>
                <a:gd name="T62" fmla="*/ 41 w 52"/>
                <a:gd name="T63" fmla="*/ 60 h 156"/>
                <a:gd name="T64" fmla="*/ 10 w 52"/>
                <a:gd name="T65" fmla="*/ 60 h 156"/>
                <a:gd name="T66" fmla="*/ 10 w 52"/>
                <a:gd name="T67" fmla="*/ 72 h 156"/>
                <a:gd name="T68" fmla="*/ 44 w 52"/>
                <a:gd name="T69" fmla="*/ 54 h 156"/>
                <a:gd name="T70" fmla="*/ 7 w 52"/>
                <a:gd name="T71" fmla="*/ 54 h 156"/>
                <a:gd name="T72" fmla="*/ 7 w 52"/>
                <a:gd name="T73" fmla="*/ 35 h 156"/>
                <a:gd name="T74" fmla="*/ 44 w 52"/>
                <a:gd name="T75" fmla="*/ 35 h 156"/>
                <a:gd name="T76" fmla="*/ 44 w 52"/>
                <a:gd name="T77" fmla="*/ 54 h 156"/>
                <a:gd name="T78" fmla="*/ 10 w 52"/>
                <a:gd name="T79" fmla="*/ 51 h 156"/>
                <a:gd name="T80" fmla="*/ 41 w 52"/>
                <a:gd name="T81" fmla="*/ 51 h 156"/>
                <a:gd name="T82" fmla="*/ 41 w 52"/>
                <a:gd name="T83" fmla="*/ 38 h 156"/>
                <a:gd name="T84" fmla="*/ 10 w 52"/>
                <a:gd name="T85" fmla="*/ 38 h 156"/>
                <a:gd name="T86" fmla="*/ 10 w 52"/>
                <a:gd name="T87" fmla="*/ 51 h 156"/>
                <a:gd name="T88" fmla="*/ 44 w 52"/>
                <a:gd name="T89" fmla="*/ 32 h 156"/>
                <a:gd name="T90" fmla="*/ 7 w 52"/>
                <a:gd name="T91" fmla="*/ 32 h 156"/>
                <a:gd name="T92" fmla="*/ 7 w 52"/>
                <a:gd name="T93" fmla="*/ 13 h 156"/>
                <a:gd name="T94" fmla="*/ 44 w 52"/>
                <a:gd name="T95" fmla="*/ 13 h 156"/>
                <a:gd name="T96" fmla="*/ 44 w 52"/>
                <a:gd name="T97" fmla="*/ 32 h 156"/>
                <a:gd name="T98" fmla="*/ 10 w 52"/>
                <a:gd name="T99" fmla="*/ 29 h 156"/>
                <a:gd name="T100" fmla="*/ 41 w 52"/>
                <a:gd name="T101" fmla="*/ 29 h 156"/>
                <a:gd name="T102" fmla="*/ 41 w 52"/>
                <a:gd name="T103" fmla="*/ 17 h 156"/>
                <a:gd name="T104" fmla="*/ 10 w 52"/>
                <a:gd name="T105" fmla="*/ 17 h 156"/>
                <a:gd name="T106" fmla="*/ 10 w 52"/>
                <a:gd name="T107" fmla="*/ 2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56">
                  <a:moveTo>
                    <a:pt x="52" y="156"/>
                  </a:moveTo>
                  <a:cubicBezTo>
                    <a:pt x="0" y="156"/>
                    <a:pt x="0" y="156"/>
                    <a:pt x="0" y="156"/>
                  </a:cubicBezTo>
                  <a:cubicBezTo>
                    <a:pt x="0" y="12"/>
                    <a:pt x="0" y="12"/>
                    <a:pt x="0" y="12"/>
                  </a:cubicBezTo>
                  <a:cubicBezTo>
                    <a:pt x="0" y="6"/>
                    <a:pt x="5" y="0"/>
                    <a:pt x="11" y="0"/>
                  </a:cubicBezTo>
                  <a:cubicBezTo>
                    <a:pt x="40" y="0"/>
                    <a:pt x="40" y="0"/>
                    <a:pt x="40" y="0"/>
                  </a:cubicBezTo>
                  <a:cubicBezTo>
                    <a:pt x="46" y="0"/>
                    <a:pt x="52" y="6"/>
                    <a:pt x="52" y="12"/>
                  </a:cubicBezTo>
                  <a:lnTo>
                    <a:pt x="52" y="156"/>
                  </a:lnTo>
                  <a:close/>
                  <a:moveTo>
                    <a:pt x="3" y="152"/>
                  </a:moveTo>
                  <a:cubicBezTo>
                    <a:pt x="48" y="152"/>
                    <a:pt x="48" y="152"/>
                    <a:pt x="48" y="152"/>
                  </a:cubicBezTo>
                  <a:cubicBezTo>
                    <a:pt x="48" y="12"/>
                    <a:pt x="48" y="12"/>
                    <a:pt x="48" y="12"/>
                  </a:cubicBezTo>
                  <a:cubicBezTo>
                    <a:pt x="48" y="8"/>
                    <a:pt x="44" y="4"/>
                    <a:pt x="40" y="4"/>
                  </a:cubicBezTo>
                  <a:cubicBezTo>
                    <a:pt x="11" y="4"/>
                    <a:pt x="11" y="4"/>
                    <a:pt x="11" y="4"/>
                  </a:cubicBezTo>
                  <a:cubicBezTo>
                    <a:pt x="7" y="4"/>
                    <a:pt x="3" y="8"/>
                    <a:pt x="3" y="12"/>
                  </a:cubicBezTo>
                  <a:lnTo>
                    <a:pt x="3" y="152"/>
                  </a:lnTo>
                  <a:close/>
                  <a:moveTo>
                    <a:pt x="26" y="144"/>
                  </a:moveTo>
                  <a:cubicBezTo>
                    <a:pt x="17" y="144"/>
                    <a:pt x="9" y="137"/>
                    <a:pt x="9" y="128"/>
                  </a:cubicBezTo>
                  <a:cubicBezTo>
                    <a:pt x="9" y="119"/>
                    <a:pt x="17" y="112"/>
                    <a:pt x="26" y="112"/>
                  </a:cubicBezTo>
                  <a:cubicBezTo>
                    <a:pt x="35" y="112"/>
                    <a:pt x="42" y="119"/>
                    <a:pt x="42" y="128"/>
                  </a:cubicBezTo>
                  <a:cubicBezTo>
                    <a:pt x="42" y="137"/>
                    <a:pt x="35" y="144"/>
                    <a:pt x="26" y="144"/>
                  </a:cubicBezTo>
                  <a:close/>
                  <a:moveTo>
                    <a:pt x="26" y="115"/>
                  </a:moveTo>
                  <a:cubicBezTo>
                    <a:pt x="19" y="115"/>
                    <a:pt x="13" y="121"/>
                    <a:pt x="13" y="128"/>
                  </a:cubicBezTo>
                  <a:cubicBezTo>
                    <a:pt x="13" y="135"/>
                    <a:pt x="19" y="141"/>
                    <a:pt x="26" y="141"/>
                  </a:cubicBezTo>
                  <a:cubicBezTo>
                    <a:pt x="33" y="141"/>
                    <a:pt x="38" y="135"/>
                    <a:pt x="38" y="128"/>
                  </a:cubicBezTo>
                  <a:cubicBezTo>
                    <a:pt x="38" y="121"/>
                    <a:pt x="33" y="115"/>
                    <a:pt x="26" y="115"/>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3" name="Freeform 29">
              <a:extLst>
                <a:ext uri="{FF2B5EF4-FFF2-40B4-BE49-F238E27FC236}">
                  <a16:creationId xmlns:a16="http://schemas.microsoft.com/office/drawing/2014/main" id="{893844CC-F99F-4412-BB1A-EEFAAAE272B0}"/>
                </a:ext>
              </a:extLst>
            </p:cNvPr>
            <p:cNvSpPr>
              <a:spLocks noEditPoints="1"/>
            </p:cNvSpPr>
            <p:nvPr/>
          </p:nvSpPr>
          <p:spPr bwMode="auto">
            <a:xfrm>
              <a:off x="21780500" y="3376613"/>
              <a:ext cx="204788" cy="214313"/>
            </a:xfrm>
            <a:custGeom>
              <a:avLst/>
              <a:gdLst>
                <a:gd name="T0" fmla="*/ 26 w 62"/>
                <a:gd name="T1" fmla="*/ 65 h 65"/>
                <a:gd name="T2" fmla="*/ 12 w 62"/>
                <a:gd name="T3" fmla="*/ 51 h 65"/>
                <a:gd name="T4" fmla="*/ 0 w 62"/>
                <a:gd name="T5" fmla="*/ 44 h 65"/>
                <a:gd name="T6" fmla="*/ 4 w 62"/>
                <a:gd name="T7" fmla="*/ 32 h 65"/>
                <a:gd name="T8" fmla="*/ 0 w 62"/>
                <a:gd name="T9" fmla="*/ 21 h 65"/>
                <a:gd name="T10" fmla="*/ 12 w 62"/>
                <a:gd name="T11" fmla="*/ 14 h 65"/>
                <a:gd name="T12" fmla="*/ 26 w 62"/>
                <a:gd name="T13" fmla="*/ 0 h 65"/>
                <a:gd name="T14" fmla="*/ 38 w 62"/>
                <a:gd name="T15" fmla="*/ 6 h 65"/>
                <a:gd name="T16" fmla="*/ 57 w 62"/>
                <a:gd name="T17" fmla="*/ 11 h 65"/>
                <a:gd name="T18" fmla="*/ 57 w 62"/>
                <a:gd name="T19" fmla="*/ 25 h 65"/>
                <a:gd name="T20" fmla="*/ 57 w 62"/>
                <a:gd name="T21" fmla="*/ 40 h 65"/>
                <a:gd name="T22" fmla="*/ 57 w 62"/>
                <a:gd name="T23" fmla="*/ 54 h 65"/>
                <a:gd name="T24" fmla="*/ 38 w 62"/>
                <a:gd name="T25" fmla="*/ 59 h 65"/>
                <a:gd name="T26" fmla="*/ 29 w 62"/>
                <a:gd name="T27" fmla="*/ 62 h 65"/>
                <a:gd name="T28" fmla="*/ 35 w 62"/>
                <a:gd name="T29" fmla="*/ 56 h 65"/>
                <a:gd name="T30" fmla="*/ 49 w 62"/>
                <a:gd name="T31" fmla="*/ 48 h 65"/>
                <a:gd name="T32" fmla="*/ 56 w 62"/>
                <a:gd name="T33" fmla="*/ 49 h 65"/>
                <a:gd name="T34" fmla="*/ 53 w 62"/>
                <a:gd name="T35" fmla="*/ 41 h 65"/>
                <a:gd name="T36" fmla="*/ 55 w 62"/>
                <a:gd name="T37" fmla="*/ 32 h 65"/>
                <a:gd name="T38" fmla="*/ 53 w 62"/>
                <a:gd name="T39" fmla="*/ 24 h 65"/>
                <a:gd name="T40" fmla="*/ 56 w 62"/>
                <a:gd name="T41" fmla="*/ 16 h 65"/>
                <a:gd name="T42" fmla="*/ 49 w 62"/>
                <a:gd name="T43" fmla="*/ 17 h 65"/>
                <a:gd name="T44" fmla="*/ 35 w 62"/>
                <a:gd name="T45" fmla="*/ 9 h 65"/>
                <a:gd name="T46" fmla="*/ 29 w 62"/>
                <a:gd name="T47" fmla="*/ 3 h 65"/>
                <a:gd name="T48" fmla="*/ 27 w 62"/>
                <a:gd name="T49" fmla="*/ 9 h 65"/>
                <a:gd name="T50" fmla="*/ 13 w 62"/>
                <a:gd name="T51" fmla="*/ 18 h 65"/>
                <a:gd name="T52" fmla="*/ 4 w 62"/>
                <a:gd name="T53" fmla="*/ 20 h 65"/>
                <a:gd name="T54" fmla="*/ 9 w 62"/>
                <a:gd name="T55" fmla="*/ 25 h 65"/>
                <a:gd name="T56" fmla="*/ 9 w 62"/>
                <a:gd name="T57" fmla="*/ 40 h 65"/>
                <a:gd name="T58" fmla="*/ 4 w 62"/>
                <a:gd name="T59" fmla="*/ 45 h 65"/>
                <a:gd name="T60" fmla="*/ 13 w 62"/>
                <a:gd name="T61" fmla="*/ 47 h 65"/>
                <a:gd name="T62" fmla="*/ 27 w 62"/>
                <a:gd name="T63" fmla="*/ 56 h 65"/>
                <a:gd name="T64" fmla="*/ 29 w 62"/>
                <a:gd name="T65"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65">
                  <a:moveTo>
                    <a:pt x="37" y="65"/>
                  </a:moveTo>
                  <a:cubicBezTo>
                    <a:pt x="26" y="65"/>
                    <a:pt x="26" y="65"/>
                    <a:pt x="26" y="65"/>
                  </a:cubicBezTo>
                  <a:cubicBezTo>
                    <a:pt x="25" y="59"/>
                    <a:pt x="25" y="59"/>
                    <a:pt x="25" y="59"/>
                  </a:cubicBezTo>
                  <a:cubicBezTo>
                    <a:pt x="20" y="57"/>
                    <a:pt x="15" y="55"/>
                    <a:pt x="12" y="51"/>
                  </a:cubicBezTo>
                  <a:cubicBezTo>
                    <a:pt x="6" y="54"/>
                    <a:pt x="6" y="54"/>
                    <a:pt x="6" y="54"/>
                  </a:cubicBezTo>
                  <a:cubicBezTo>
                    <a:pt x="0" y="44"/>
                    <a:pt x="0" y="44"/>
                    <a:pt x="0" y="44"/>
                  </a:cubicBezTo>
                  <a:cubicBezTo>
                    <a:pt x="5" y="40"/>
                    <a:pt x="5" y="40"/>
                    <a:pt x="5" y="40"/>
                  </a:cubicBezTo>
                  <a:cubicBezTo>
                    <a:pt x="5" y="37"/>
                    <a:pt x="4" y="35"/>
                    <a:pt x="4" y="32"/>
                  </a:cubicBezTo>
                  <a:cubicBezTo>
                    <a:pt x="4" y="30"/>
                    <a:pt x="5" y="27"/>
                    <a:pt x="5" y="25"/>
                  </a:cubicBezTo>
                  <a:cubicBezTo>
                    <a:pt x="0" y="21"/>
                    <a:pt x="0" y="21"/>
                    <a:pt x="0" y="21"/>
                  </a:cubicBezTo>
                  <a:cubicBezTo>
                    <a:pt x="6" y="11"/>
                    <a:pt x="6" y="11"/>
                    <a:pt x="6" y="11"/>
                  </a:cubicBezTo>
                  <a:cubicBezTo>
                    <a:pt x="12" y="14"/>
                    <a:pt x="12" y="14"/>
                    <a:pt x="12" y="14"/>
                  </a:cubicBezTo>
                  <a:cubicBezTo>
                    <a:pt x="15" y="10"/>
                    <a:pt x="20" y="8"/>
                    <a:pt x="25" y="6"/>
                  </a:cubicBezTo>
                  <a:cubicBezTo>
                    <a:pt x="26" y="0"/>
                    <a:pt x="26" y="0"/>
                    <a:pt x="26" y="0"/>
                  </a:cubicBezTo>
                  <a:cubicBezTo>
                    <a:pt x="37" y="0"/>
                    <a:pt x="37" y="0"/>
                    <a:pt x="37" y="0"/>
                  </a:cubicBezTo>
                  <a:cubicBezTo>
                    <a:pt x="38" y="6"/>
                    <a:pt x="38" y="6"/>
                    <a:pt x="38" y="6"/>
                  </a:cubicBezTo>
                  <a:cubicBezTo>
                    <a:pt x="43" y="8"/>
                    <a:pt x="47" y="10"/>
                    <a:pt x="51" y="14"/>
                  </a:cubicBezTo>
                  <a:cubicBezTo>
                    <a:pt x="57" y="11"/>
                    <a:pt x="57" y="11"/>
                    <a:pt x="57" y="11"/>
                  </a:cubicBezTo>
                  <a:cubicBezTo>
                    <a:pt x="62" y="21"/>
                    <a:pt x="62" y="21"/>
                    <a:pt x="62" y="21"/>
                  </a:cubicBezTo>
                  <a:cubicBezTo>
                    <a:pt x="57" y="25"/>
                    <a:pt x="57" y="25"/>
                    <a:pt x="57" y="25"/>
                  </a:cubicBezTo>
                  <a:cubicBezTo>
                    <a:pt x="58" y="27"/>
                    <a:pt x="58" y="30"/>
                    <a:pt x="58" y="32"/>
                  </a:cubicBezTo>
                  <a:cubicBezTo>
                    <a:pt x="58" y="35"/>
                    <a:pt x="58" y="37"/>
                    <a:pt x="57" y="40"/>
                  </a:cubicBezTo>
                  <a:cubicBezTo>
                    <a:pt x="62" y="44"/>
                    <a:pt x="62" y="44"/>
                    <a:pt x="62" y="44"/>
                  </a:cubicBezTo>
                  <a:cubicBezTo>
                    <a:pt x="57" y="54"/>
                    <a:pt x="57" y="54"/>
                    <a:pt x="57" y="54"/>
                  </a:cubicBezTo>
                  <a:cubicBezTo>
                    <a:pt x="51" y="51"/>
                    <a:pt x="51" y="51"/>
                    <a:pt x="51" y="51"/>
                  </a:cubicBezTo>
                  <a:cubicBezTo>
                    <a:pt x="47" y="55"/>
                    <a:pt x="43" y="57"/>
                    <a:pt x="38" y="59"/>
                  </a:cubicBezTo>
                  <a:lnTo>
                    <a:pt x="37" y="65"/>
                  </a:lnTo>
                  <a:close/>
                  <a:moveTo>
                    <a:pt x="29" y="62"/>
                  </a:moveTo>
                  <a:cubicBezTo>
                    <a:pt x="34" y="62"/>
                    <a:pt x="34" y="62"/>
                    <a:pt x="34" y="62"/>
                  </a:cubicBezTo>
                  <a:cubicBezTo>
                    <a:pt x="35" y="56"/>
                    <a:pt x="35" y="56"/>
                    <a:pt x="35" y="56"/>
                  </a:cubicBezTo>
                  <a:cubicBezTo>
                    <a:pt x="36" y="56"/>
                    <a:pt x="36" y="56"/>
                    <a:pt x="36" y="56"/>
                  </a:cubicBezTo>
                  <a:cubicBezTo>
                    <a:pt x="41" y="55"/>
                    <a:pt x="45" y="52"/>
                    <a:pt x="49" y="48"/>
                  </a:cubicBezTo>
                  <a:cubicBezTo>
                    <a:pt x="50" y="47"/>
                    <a:pt x="50" y="47"/>
                    <a:pt x="50" y="47"/>
                  </a:cubicBezTo>
                  <a:cubicBezTo>
                    <a:pt x="56" y="49"/>
                    <a:pt x="56" y="49"/>
                    <a:pt x="56" y="49"/>
                  </a:cubicBezTo>
                  <a:cubicBezTo>
                    <a:pt x="58" y="45"/>
                    <a:pt x="58" y="45"/>
                    <a:pt x="58" y="45"/>
                  </a:cubicBezTo>
                  <a:cubicBezTo>
                    <a:pt x="53" y="41"/>
                    <a:pt x="53" y="41"/>
                    <a:pt x="53" y="41"/>
                  </a:cubicBezTo>
                  <a:cubicBezTo>
                    <a:pt x="54" y="40"/>
                    <a:pt x="54" y="40"/>
                    <a:pt x="54" y="40"/>
                  </a:cubicBezTo>
                  <a:cubicBezTo>
                    <a:pt x="54" y="37"/>
                    <a:pt x="55" y="35"/>
                    <a:pt x="55" y="32"/>
                  </a:cubicBezTo>
                  <a:cubicBezTo>
                    <a:pt x="55" y="30"/>
                    <a:pt x="54" y="27"/>
                    <a:pt x="54" y="25"/>
                  </a:cubicBezTo>
                  <a:cubicBezTo>
                    <a:pt x="53" y="24"/>
                    <a:pt x="53" y="24"/>
                    <a:pt x="53" y="24"/>
                  </a:cubicBezTo>
                  <a:cubicBezTo>
                    <a:pt x="58" y="20"/>
                    <a:pt x="58" y="20"/>
                    <a:pt x="58" y="20"/>
                  </a:cubicBezTo>
                  <a:cubicBezTo>
                    <a:pt x="56" y="16"/>
                    <a:pt x="56" y="16"/>
                    <a:pt x="56" y="16"/>
                  </a:cubicBezTo>
                  <a:cubicBezTo>
                    <a:pt x="50" y="18"/>
                    <a:pt x="50" y="18"/>
                    <a:pt x="50" y="18"/>
                  </a:cubicBezTo>
                  <a:cubicBezTo>
                    <a:pt x="49" y="17"/>
                    <a:pt x="49" y="17"/>
                    <a:pt x="49" y="17"/>
                  </a:cubicBezTo>
                  <a:cubicBezTo>
                    <a:pt x="45" y="13"/>
                    <a:pt x="41" y="10"/>
                    <a:pt x="36" y="9"/>
                  </a:cubicBezTo>
                  <a:cubicBezTo>
                    <a:pt x="35" y="9"/>
                    <a:pt x="35" y="9"/>
                    <a:pt x="35" y="9"/>
                  </a:cubicBezTo>
                  <a:cubicBezTo>
                    <a:pt x="34" y="3"/>
                    <a:pt x="34" y="3"/>
                    <a:pt x="34" y="3"/>
                  </a:cubicBezTo>
                  <a:cubicBezTo>
                    <a:pt x="29" y="3"/>
                    <a:pt x="29" y="3"/>
                    <a:pt x="29" y="3"/>
                  </a:cubicBezTo>
                  <a:cubicBezTo>
                    <a:pt x="28" y="9"/>
                    <a:pt x="28" y="9"/>
                    <a:pt x="28" y="9"/>
                  </a:cubicBezTo>
                  <a:cubicBezTo>
                    <a:pt x="27" y="9"/>
                    <a:pt x="27" y="9"/>
                    <a:pt x="27" y="9"/>
                  </a:cubicBezTo>
                  <a:cubicBezTo>
                    <a:pt x="22" y="10"/>
                    <a:pt x="17" y="13"/>
                    <a:pt x="14" y="17"/>
                  </a:cubicBezTo>
                  <a:cubicBezTo>
                    <a:pt x="13" y="18"/>
                    <a:pt x="13" y="18"/>
                    <a:pt x="13" y="18"/>
                  </a:cubicBezTo>
                  <a:cubicBezTo>
                    <a:pt x="7" y="16"/>
                    <a:pt x="7" y="16"/>
                    <a:pt x="7" y="16"/>
                  </a:cubicBezTo>
                  <a:cubicBezTo>
                    <a:pt x="4" y="20"/>
                    <a:pt x="4" y="20"/>
                    <a:pt x="4" y="20"/>
                  </a:cubicBezTo>
                  <a:cubicBezTo>
                    <a:pt x="9" y="24"/>
                    <a:pt x="9" y="24"/>
                    <a:pt x="9" y="24"/>
                  </a:cubicBezTo>
                  <a:cubicBezTo>
                    <a:pt x="9" y="25"/>
                    <a:pt x="9" y="25"/>
                    <a:pt x="9" y="25"/>
                  </a:cubicBezTo>
                  <a:cubicBezTo>
                    <a:pt x="8" y="27"/>
                    <a:pt x="8" y="30"/>
                    <a:pt x="8" y="32"/>
                  </a:cubicBezTo>
                  <a:cubicBezTo>
                    <a:pt x="8" y="35"/>
                    <a:pt x="8" y="37"/>
                    <a:pt x="9" y="40"/>
                  </a:cubicBezTo>
                  <a:cubicBezTo>
                    <a:pt x="9" y="41"/>
                    <a:pt x="9" y="41"/>
                    <a:pt x="9" y="41"/>
                  </a:cubicBezTo>
                  <a:cubicBezTo>
                    <a:pt x="4" y="45"/>
                    <a:pt x="4" y="45"/>
                    <a:pt x="4" y="45"/>
                  </a:cubicBezTo>
                  <a:cubicBezTo>
                    <a:pt x="7" y="49"/>
                    <a:pt x="7" y="49"/>
                    <a:pt x="7" y="49"/>
                  </a:cubicBezTo>
                  <a:cubicBezTo>
                    <a:pt x="13" y="47"/>
                    <a:pt x="13" y="47"/>
                    <a:pt x="13" y="47"/>
                  </a:cubicBezTo>
                  <a:cubicBezTo>
                    <a:pt x="14" y="48"/>
                    <a:pt x="14" y="48"/>
                    <a:pt x="14" y="48"/>
                  </a:cubicBezTo>
                  <a:cubicBezTo>
                    <a:pt x="17" y="52"/>
                    <a:pt x="22" y="55"/>
                    <a:pt x="27" y="56"/>
                  </a:cubicBezTo>
                  <a:cubicBezTo>
                    <a:pt x="28" y="56"/>
                    <a:pt x="28" y="56"/>
                    <a:pt x="28" y="56"/>
                  </a:cubicBezTo>
                  <a:lnTo>
                    <a:pt x="29" y="6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4" name="Freeform 30">
              <a:extLst>
                <a:ext uri="{FF2B5EF4-FFF2-40B4-BE49-F238E27FC236}">
                  <a16:creationId xmlns:a16="http://schemas.microsoft.com/office/drawing/2014/main" id="{110A2E30-6B37-41F4-B996-2402273507F4}"/>
                </a:ext>
              </a:extLst>
            </p:cNvPr>
            <p:cNvSpPr>
              <a:spLocks noEditPoints="1"/>
            </p:cNvSpPr>
            <p:nvPr/>
          </p:nvSpPr>
          <p:spPr bwMode="auto">
            <a:xfrm>
              <a:off x="21820188" y="3419475"/>
              <a:ext cx="128588" cy="128588"/>
            </a:xfrm>
            <a:custGeom>
              <a:avLst/>
              <a:gdLst>
                <a:gd name="T0" fmla="*/ 19 w 39"/>
                <a:gd name="T1" fmla="*/ 39 h 39"/>
                <a:gd name="T2" fmla="*/ 0 w 39"/>
                <a:gd name="T3" fmla="*/ 19 h 39"/>
                <a:gd name="T4" fmla="*/ 19 w 39"/>
                <a:gd name="T5" fmla="*/ 0 h 39"/>
                <a:gd name="T6" fmla="*/ 39 w 39"/>
                <a:gd name="T7" fmla="*/ 19 h 39"/>
                <a:gd name="T8" fmla="*/ 19 w 39"/>
                <a:gd name="T9" fmla="*/ 39 h 39"/>
                <a:gd name="T10" fmla="*/ 19 w 39"/>
                <a:gd name="T11" fmla="*/ 3 h 39"/>
                <a:gd name="T12" fmla="*/ 3 w 39"/>
                <a:gd name="T13" fmla="*/ 19 h 39"/>
                <a:gd name="T14" fmla="*/ 19 w 39"/>
                <a:gd name="T15" fmla="*/ 35 h 39"/>
                <a:gd name="T16" fmla="*/ 35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19" y="39"/>
                  </a:moveTo>
                  <a:cubicBezTo>
                    <a:pt x="9" y="39"/>
                    <a:pt x="0" y="30"/>
                    <a:pt x="0" y="19"/>
                  </a:cubicBezTo>
                  <a:cubicBezTo>
                    <a:pt x="0" y="9"/>
                    <a:pt x="9" y="0"/>
                    <a:pt x="19" y="0"/>
                  </a:cubicBezTo>
                  <a:cubicBezTo>
                    <a:pt x="30" y="0"/>
                    <a:pt x="39" y="9"/>
                    <a:pt x="39" y="19"/>
                  </a:cubicBezTo>
                  <a:cubicBezTo>
                    <a:pt x="39" y="30"/>
                    <a:pt x="30" y="39"/>
                    <a:pt x="19" y="39"/>
                  </a:cubicBezTo>
                  <a:close/>
                  <a:moveTo>
                    <a:pt x="19" y="3"/>
                  </a:moveTo>
                  <a:cubicBezTo>
                    <a:pt x="10" y="3"/>
                    <a:pt x="3" y="11"/>
                    <a:pt x="3" y="19"/>
                  </a:cubicBezTo>
                  <a:cubicBezTo>
                    <a:pt x="3" y="28"/>
                    <a:pt x="10" y="35"/>
                    <a:pt x="19" y="35"/>
                  </a:cubicBezTo>
                  <a:cubicBezTo>
                    <a:pt x="28" y="35"/>
                    <a:pt x="35" y="28"/>
                    <a:pt x="35" y="19"/>
                  </a:cubicBezTo>
                  <a:cubicBezTo>
                    <a:pt x="35" y="11"/>
                    <a:pt x="28" y="3"/>
                    <a:pt x="19"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5" name="Freeform 31">
              <a:extLst>
                <a:ext uri="{FF2B5EF4-FFF2-40B4-BE49-F238E27FC236}">
                  <a16:creationId xmlns:a16="http://schemas.microsoft.com/office/drawing/2014/main" id="{0675884D-2466-438F-8692-29E5D17AA173}"/>
                </a:ext>
              </a:extLst>
            </p:cNvPr>
            <p:cNvSpPr>
              <a:spLocks noEditPoints="1"/>
            </p:cNvSpPr>
            <p:nvPr/>
          </p:nvSpPr>
          <p:spPr bwMode="auto">
            <a:xfrm>
              <a:off x="21932900" y="3535363"/>
              <a:ext cx="134938" cy="141288"/>
            </a:xfrm>
            <a:custGeom>
              <a:avLst/>
              <a:gdLst>
                <a:gd name="T0" fmla="*/ 16 w 41"/>
                <a:gd name="T1" fmla="*/ 39 h 43"/>
                <a:gd name="T2" fmla="*/ 4 w 41"/>
                <a:gd name="T3" fmla="*/ 36 h 43"/>
                <a:gd name="T4" fmla="*/ 4 w 41"/>
                <a:gd name="T5" fmla="*/ 26 h 43"/>
                <a:gd name="T6" fmla="*/ 0 w 41"/>
                <a:gd name="T7" fmla="*/ 14 h 43"/>
                <a:gd name="T8" fmla="*/ 8 w 41"/>
                <a:gd name="T9" fmla="*/ 9 h 43"/>
                <a:gd name="T10" fmla="*/ 16 w 41"/>
                <a:gd name="T11" fmla="*/ 4 h 43"/>
                <a:gd name="T12" fmla="*/ 24 w 41"/>
                <a:gd name="T13" fmla="*/ 0 h 43"/>
                <a:gd name="T14" fmla="*/ 33 w 41"/>
                <a:gd name="T15" fmla="*/ 9 h 43"/>
                <a:gd name="T16" fmla="*/ 41 w 41"/>
                <a:gd name="T17" fmla="*/ 14 h 43"/>
                <a:gd name="T18" fmla="*/ 38 w 41"/>
                <a:gd name="T19" fmla="*/ 26 h 43"/>
                <a:gd name="T20" fmla="*/ 37 w 41"/>
                <a:gd name="T21" fmla="*/ 35 h 43"/>
                <a:gd name="T22" fmla="*/ 30 w 41"/>
                <a:gd name="T23" fmla="*/ 37 h 43"/>
                <a:gd name="T24" fmla="*/ 25 w 41"/>
                <a:gd name="T25" fmla="*/ 43 h 43"/>
                <a:gd name="T26" fmla="*/ 9 w 41"/>
                <a:gd name="T27" fmla="*/ 30 h 43"/>
                <a:gd name="T28" fmla="*/ 18 w 41"/>
                <a:gd name="T29" fmla="*/ 35 h 43"/>
                <a:gd name="T30" fmla="*/ 20 w 41"/>
                <a:gd name="T31" fmla="*/ 39 h 43"/>
                <a:gd name="T32" fmla="*/ 23 w 41"/>
                <a:gd name="T33" fmla="*/ 36 h 43"/>
                <a:gd name="T34" fmla="*/ 28 w 41"/>
                <a:gd name="T35" fmla="*/ 34 h 43"/>
                <a:gd name="T36" fmla="*/ 32 w 41"/>
                <a:gd name="T37" fmla="*/ 30 h 43"/>
                <a:gd name="T38" fmla="*/ 37 w 41"/>
                <a:gd name="T39" fmla="*/ 29 h 43"/>
                <a:gd name="T40" fmla="*/ 34 w 41"/>
                <a:gd name="T41" fmla="*/ 26 h 43"/>
                <a:gd name="T42" fmla="*/ 34 w 41"/>
                <a:gd name="T43" fmla="*/ 16 h 43"/>
                <a:gd name="T44" fmla="*/ 36 w 41"/>
                <a:gd name="T45" fmla="*/ 11 h 43"/>
                <a:gd name="T46" fmla="*/ 31 w 41"/>
                <a:gd name="T47" fmla="*/ 12 h 43"/>
                <a:gd name="T48" fmla="*/ 22 w 41"/>
                <a:gd name="T49" fmla="*/ 7 h 43"/>
                <a:gd name="T50" fmla="*/ 19 w 41"/>
                <a:gd name="T51" fmla="*/ 3 h 43"/>
                <a:gd name="T52" fmla="*/ 18 w 41"/>
                <a:gd name="T53" fmla="*/ 7 h 43"/>
                <a:gd name="T54" fmla="*/ 10 w 41"/>
                <a:gd name="T55" fmla="*/ 12 h 43"/>
                <a:gd name="T56" fmla="*/ 5 w 41"/>
                <a:gd name="T57" fmla="*/ 12 h 43"/>
                <a:gd name="T58" fmla="*/ 7 w 41"/>
                <a:gd name="T59" fmla="*/ 16 h 43"/>
                <a:gd name="T60" fmla="*/ 7 w 41"/>
                <a:gd name="T61" fmla="*/ 26 h 43"/>
                <a:gd name="T62" fmla="*/ 5 w 41"/>
                <a:gd name="T63" fmla="*/ 30 h 43"/>
                <a:gd name="T64" fmla="*/ 9 w 41"/>
                <a:gd name="T65" fmla="*/ 30 h 43"/>
                <a:gd name="T66" fmla="*/ 13 w 41"/>
                <a:gd name="T67" fmla="*/ 26 h 43"/>
                <a:gd name="T68" fmla="*/ 16 w 41"/>
                <a:gd name="T69" fmla="*/ 14 h 43"/>
                <a:gd name="T70" fmla="*/ 25 w 41"/>
                <a:gd name="T71" fmla="*/ 29 h 43"/>
                <a:gd name="T72" fmla="*/ 16 w 41"/>
                <a:gd name="T73" fmla="*/ 24 h 43"/>
                <a:gd name="T74" fmla="*/ 25 w 41"/>
                <a:gd name="T75" fmla="*/ 19 h 43"/>
                <a:gd name="T76" fmla="*/ 16 w 41"/>
                <a:gd name="T7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43">
                  <a:moveTo>
                    <a:pt x="17" y="43"/>
                  </a:moveTo>
                  <a:cubicBezTo>
                    <a:pt x="16" y="39"/>
                    <a:pt x="16" y="39"/>
                    <a:pt x="16" y="39"/>
                  </a:cubicBezTo>
                  <a:cubicBezTo>
                    <a:pt x="13" y="38"/>
                    <a:pt x="11" y="36"/>
                    <a:pt x="8" y="34"/>
                  </a:cubicBezTo>
                  <a:cubicBezTo>
                    <a:pt x="4" y="36"/>
                    <a:pt x="4" y="36"/>
                    <a:pt x="4" y="36"/>
                  </a:cubicBezTo>
                  <a:cubicBezTo>
                    <a:pt x="0" y="29"/>
                    <a:pt x="0" y="29"/>
                    <a:pt x="0" y="29"/>
                  </a:cubicBezTo>
                  <a:cubicBezTo>
                    <a:pt x="4" y="26"/>
                    <a:pt x="4" y="26"/>
                    <a:pt x="4" y="26"/>
                  </a:cubicBezTo>
                  <a:cubicBezTo>
                    <a:pt x="3" y="23"/>
                    <a:pt x="3" y="20"/>
                    <a:pt x="4" y="17"/>
                  </a:cubicBezTo>
                  <a:cubicBezTo>
                    <a:pt x="0" y="14"/>
                    <a:pt x="0" y="14"/>
                    <a:pt x="0" y="14"/>
                  </a:cubicBezTo>
                  <a:cubicBezTo>
                    <a:pt x="4" y="8"/>
                    <a:pt x="4" y="8"/>
                    <a:pt x="4" y="8"/>
                  </a:cubicBezTo>
                  <a:cubicBezTo>
                    <a:pt x="8" y="9"/>
                    <a:pt x="8" y="9"/>
                    <a:pt x="8" y="9"/>
                  </a:cubicBezTo>
                  <a:cubicBezTo>
                    <a:pt x="9" y="8"/>
                    <a:pt x="10" y="7"/>
                    <a:pt x="12" y="6"/>
                  </a:cubicBezTo>
                  <a:cubicBezTo>
                    <a:pt x="13" y="5"/>
                    <a:pt x="14" y="5"/>
                    <a:pt x="16" y="4"/>
                  </a:cubicBezTo>
                  <a:cubicBezTo>
                    <a:pt x="16" y="0"/>
                    <a:pt x="16" y="0"/>
                    <a:pt x="16" y="0"/>
                  </a:cubicBezTo>
                  <a:cubicBezTo>
                    <a:pt x="24" y="0"/>
                    <a:pt x="24" y="0"/>
                    <a:pt x="24" y="0"/>
                  </a:cubicBezTo>
                  <a:cubicBezTo>
                    <a:pt x="25" y="4"/>
                    <a:pt x="25" y="4"/>
                    <a:pt x="25" y="4"/>
                  </a:cubicBezTo>
                  <a:cubicBezTo>
                    <a:pt x="28" y="5"/>
                    <a:pt x="31" y="7"/>
                    <a:pt x="33" y="9"/>
                  </a:cubicBezTo>
                  <a:cubicBezTo>
                    <a:pt x="37" y="7"/>
                    <a:pt x="37" y="7"/>
                    <a:pt x="37" y="7"/>
                  </a:cubicBezTo>
                  <a:cubicBezTo>
                    <a:pt x="41" y="14"/>
                    <a:pt x="41" y="14"/>
                    <a:pt x="41" y="14"/>
                  </a:cubicBezTo>
                  <a:cubicBezTo>
                    <a:pt x="38" y="17"/>
                    <a:pt x="38" y="17"/>
                    <a:pt x="38" y="17"/>
                  </a:cubicBezTo>
                  <a:cubicBezTo>
                    <a:pt x="39" y="20"/>
                    <a:pt x="39" y="23"/>
                    <a:pt x="38" y="26"/>
                  </a:cubicBezTo>
                  <a:cubicBezTo>
                    <a:pt x="41" y="28"/>
                    <a:pt x="41" y="28"/>
                    <a:pt x="41" y="28"/>
                  </a:cubicBezTo>
                  <a:cubicBezTo>
                    <a:pt x="37" y="35"/>
                    <a:pt x="37" y="35"/>
                    <a:pt x="37" y="35"/>
                  </a:cubicBezTo>
                  <a:cubicBezTo>
                    <a:pt x="33" y="34"/>
                    <a:pt x="33" y="34"/>
                    <a:pt x="33" y="34"/>
                  </a:cubicBezTo>
                  <a:cubicBezTo>
                    <a:pt x="32" y="35"/>
                    <a:pt x="31" y="36"/>
                    <a:pt x="30" y="37"/>
                  </a:cubicBezTo>
                  <a:cubicBezTo>
                    <a:pt x="28" y="37"/>
                    <a:pt x="27" y="38"/>
                    <a:pt x="26" y="38"/>
                  </a:cubicBezTo>
                  <a:cubicBezTo>
                    <a:pt x="25" y="43"/>
                    <a:pt x="25" y="43"/>
                    <a:pt x="25" y="43"/>
                  </a:cubicBezTo>
                  <a:lnTo>
                    <a:pt x="17" y="43"/>
                  </a:lnTo>
                  <a:close/>
                  <a:moveTo>
                    <a:pt x="9" y="30"/>
                  </a:moveTo>
                  <a:cubicBezTo>
                    <a:pt x="10" y="31"/>
                    <a:pt x="10" y="31"/>
                    <a:pt x="10" y="31"/>
                  </a:cubicBezTo>
                  <a:cubicBezTo>
                    <a:pt x="12" y="33"/>
                    <a:pt x="15" y="35"/>
                    <a:pt x="18" y="35"/>
                  </a:cubicBezTo>
                  <a:cubicBezTo>
                    <a:pt x="19" y="36"/>
                    <a:pt x="19" y="36"/>
                    <a:pt x="19" y="36"/>
                  </a:cubicBezTo>
                  <a:cubicBezTo>
                    <a:pt x="20" y="39"/>
                    <a:pt x="20" y="39"/>
                    <a:pt x="20" y="39"/>
                  </a:cubicBezTo>
                  <a:cubicBezTo>
                    <a:pt x="22" y="39"/>
                    <a:pt x="22" y="39"/>
                    <a:pt x="22" y="39"/>
                  </a:cubicBezTo>
                  <a:cubicBezTo>
                    <a:pt x="23" y="36"/>
                    <a:pt x="23" y="36"/>
                    <a:pt x="23" y="36"/>
                  </a:cubicBezTo>
                  <a:cubicBezTo>
                    <a:pt x="24" y="35"/>
                    <a:pt x="24" y="35"/>
                    <a:pt x="24" y="35"/>
                  </a:cubicBezTo>
                  <a:cubicBezTo>
                    <a:pt x="25" y="35"/>
                    <a:pt x="27" y="34"/>
                    <a:pt x="28" y="34"/>
                  </a:cubicBezTo>
                  <a:cubicBezTo>
                    <a:pt x="29" y="33"/>
                    <a:pt x="30" y="32"/>
                    <a:pt x="31" y="31"/>
                  </a:cubicBezTo>
                  <a:cubicBezTo>
                    <a:pt x="32" y="30"/>
                    <a:pt x="32" y="30"/>
                    <a:pt x="32" y="30"/>
                  </a:cubicBezTo>
                  <a:cubicBezTo>
                    <a:pt x="36" y="31"/>
                    <a:pt x="36" y="31"/>
                    <a:pt x="36" y="31"/>
                  </a:cubicBezTo>
                  <a:cubicBezTo>
                    <a:pt x="37" y="29"/>
                    <a:pt x="37" y="29"/>
                    <a:pt x="37" y="29"/>
                  </a:cubicBezTo>
                  <a:cubicBezTo>
                    <a:pt x="34" y="27"/>
                    <a:pt x="34" y="27"/>
                    <a:pt x="34" y="27"/>
                  </a:cubicBezTo>
                  <a:cubicBezTo>
                    <a:pt x="34" y="26"/>
                    <a:pt x="34" y="26"/>
                    <a:pt x="34" y="26"/>
                  </a:cubicBezTo>
                  <a:cubicBezTo>
                    <a:pt x="35" y="23"/>
                    <a:pt x="35" y="20"/>
                    <a:pt x="34" y="17"/>
                  </a:cubicBezTo>
                  <a:cubicBezTo>
                    <a:pt x="34" y="16"/>
                    <a:pt x="34" y="16"/>
                    <a:pt x="34" y="16"/>
                  </a:cubicBezTo>
                  <a:cubicBezTo>
                    <a:pt x="37" y="13"/>
                    <a:pt x="37" y="13"/>
                    <a:pt x="37" y="13"/>
                  </a:cubicBezTo>
                  <a:cubicBezTo>
                    <a:pt x="36" y="11"/>
                    <a:pt x="36" y="11"/>
                    <a:pt x="36" y="11"/>
                  </a:cubicBezTo>
                  <a:cubicBezTo>
                    <a:pt x="32" y="13"/>
                    <a:pt x="32" y="13"/>
                    <a:pt x="32" y="13"/>
                  </a:cubicBezTo>
                  <a:cubicBezTo>
                    <a:pt x="31" y="12"/>
                    <a:pt x="31" y="12"/>
                    <a:pt x="31" y="12"/>
                  </a:cubicBezTo>
                  <a:cubicBezTo>
                    <a:pt x="29" y="10"/>
                    <a:pt x="26" y="8"/>
                    <a:pt x="23" y="7"/>
                  </a:cubicBezTo>
                  <a:cubicBezTo>
                    <a:pt x="22" y="7"/>
                    <a:pt x="22" y="7"/>
                    <a:pt x="22" y="7"/>
                  </a:cubicBezTo>
                  <a:cubicBezTo>
                    <a:pt x="22" y="3"/>
                    <a:pt x="22" y="3"/>
                    <a:pt x="22" y="3"/>
                  </a:cubicBezTo>
                  <a:cubicBezTo>
                    <a:pt x="19" y="3"/>
                    <a:pt x="19" y="3"/>
                    <a:pt x="19" y="3"/>
                  </a:cubicBezTo>
                  <a:cubicBezTo>
                    <a:pt x="19" y="7"/>
                    <a:pt x="19" y="7"/>
                    <a:pt x="19" y="7"/>
                  </a:cubicBezTo>
                  <a:cubicBezTo>
                    <a:pt x="18" y="7"/>
                    <a:pt x="18" y="7"/>
                    <a:pt x="18" y="7"/>
                  </a:cubicBezTo>
                  <a:cubicBezTo>
                    <a:pt x="16" y="8"/>
                    <a:pt x="15" y="8"/>
                    <a:pt x="13" y="9"/>
                  </a:cubicBezTo>
                  <a:cubicBezTo>
                    <a:pt x="12" y="10"/>
                    <a:pt x="11" y="11"/>
                    <a:pt x="10" y="12"/>
                  </a:cubicBezTo>
                  <a:cubicBezTo>
                    <a:pt x="9" y="13"/>
                    <a:pt x="9" y="13"/>
                    <a:pt x="9" y="13"/>
                  </a:cubicBezTo>
                  <a:cubicBezTo>
                    <a:pt x="5" y="12"/>
                    <a:pt x="5" y="12"/>
                    <a:pt x="5" y="12"/>
                  </a:cubicBezTo>
                  <a:cubicBezTo>
                    <a:pt x="4" y="14"/>
                    <a:pt x="4" y="14"/>
                    <a:pt x="4" y="14"/>
                  </a:cubicBezTo>
                  <a:cubicBezTo>
                    <a:pt x="7" y="16"/>
                    <a:pt x="7" y="16"/>
                    <a:pt x="7" y="16"/>
                  </a:cubicBezTo>
                  <a:cubicBezTo>
                    <a:pt x="7" y="17"/>
                    <a:pt x="7" y="17"/>
                    <a:pt x="7" y="17"/>
                  </a:cubicBezTo>
                  <a:cubicBezTo>
                    <a:pt x="6" y="20"/>
                    <a:pt x="6" y="23"/>
                    <a:pt x="7" y="26"/>
                  </a:cubicBezTo>
                  <a:cubicBezTo>
                    <a:pt x="8" y="27"/>
                    <a:pt x="8" y="27"/>
                    <a:pt x="8" y="27"/>
                  </a:cubicBezTo>
                  <a:cubicBezTo>
                    <a:pt x="5" y="30"/>
                    <a:pt x="5" y="30"/>
                    <a:pt x="5" y="30"/>
                  </a:cubicBezTo>
                  <a:cubicBezTo>
                    <a:pt x="6" y="32"/>
                    <a:pt x="6" y="32"/>
                    <a:pt x="6" y="32"/>
                  </a:cubicBezTo>
                  <a:lnTo>
                    <a:pt x="9" y="30"/>
                  </a:lnTo>
                  <a:close/>
                  <a:moveTo>
                    <a:pt x="21" y="30"/>
                  </a:moveTo>
                  <a:cubicBezTo>
                    <a:pt x="18" y="30"/>
                    <a:pt x="15" y="29"/>
                    <a:pt x="13" y="26"/>
                  </a:cubicBezTo>
                  <a:cubicBezTo>
                    <a:pt x="13" y="26"/>
                    <a:pt x="13" y="26"/>
                    <a:pt x="13" y="26"/>
                  </a:cubicBezTo>
                  <a:cubicBezTo>
                    <a:pt x="10" y="22"/>
                    <a:pt x="12" y="16"/>
                    <a:pt x="16" y="14"/>
                  </a:cubicBezTo>
                  <a:cubicBezTo>
                    <a:pt x="20" y="11"/>
                    <a:pt x="26" y="13"/>
                    <a:pt x="28" y="17"/>
                  </a:cubicBezTo>
                  <a:cubicBezTo>
                    <a:pt x="31" y="21"/>
                    <a:pt x="30" y="27"/>
                    <a:pt x="25" y="29"/>
                  </a:cubicBezTo>
                  <a:cubicBezTo>
                    <a:pt x="24" y="30"/>
                    <a:pt x="22" y="30"/>
                    <a:pt x="21" y="30"/>
                  </a:cubicBezTo>
                  <a:close/>
                  <a:moveTo>
                    <a:pt x="16" y="24"/>
                  </a:moveTo>
                  <a:cubicBezTo>
                    <a:pt x="17" y="27"/>
                    <a:pt x="21" y="28"/>
                    <a:pt x="24" y="26"/>
                  </a:cubicBezTo>
                  <a:cubicBezTo>
                    <a:pt x="26" y="25"/>
                    <a:pt x="27" y="21"/>
                    <a:pt x="25" y="19"/>
                  </a:cubicBezTo>
                  <a:cubicBezTo>
                    <a:pt x="24" y="16"/>
                    <a:pt x="20" y="15"/>
                    <a:pt x="18" y="17"/>
                  </a:cubicBezTo>
                  <a:cubicBezTo>
                    <a:pt x="15" y="18"/>
                    <a:pt x="14" y="22"/>
                    <a:pt x="16" y="2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6" name="Freeform 32">
              <a:extLst>
                <a:ext uri="{FF2B5EF4-FFF2-40B4-BE49-F238E27FC236}">
                  <a16:creationId xmlns:a16="http://schemas.microsoft.com/office/drawing/2014/main" id="{D59FD028-7C6E-4329-AF9E-67EAA1465503}"/>
                </a:ext>
              </a:extLst>
            </p:cNvPr>
            <p:cNvSpPr>
              <a:spLocks noEditPoints="1"/>
            </p:cNvSpPr>
            <p:nvPr/>
          </p:nvSpPr>
          <p:spPr bwMode="auto">
            <a:xfrm>
              <a:off x="21850350" y="3452813"/>
              <a:ext cx="65088" cy="61913"/>
            </a:xfrm>
            <a:custGeom>
              <a:avLst/>
              <a:gdLst>
                <a:gd name="T0" fmla="*/ 10 w 20"/>
                <a:gd name="T1" fmla="*/ 19 h 19"/>
                <a:gd name="T2" fmla="*/ 0 w 20"/>
                <a:gd name="T3" fmla="*/ 9 h 19"/>
                <a:gd name="T4" fmla="*/ 10 w 20"/>
                <a:gd name="T5" fmla="*/ 0 h 19"/>
                <a:gd name="T6" fmla="*/ 20 w 20"/>
                <a:gd name="T7" fmla="*/ 9 h 19"/>
                <a:gd name="T8" fmla="*/ 10 w 20"/>
                <a:gd name="T9" fmla="*/ 19 h 19"/>
                <a:gd name="T10" fmla="*/ 10 w 20"/>
                <a:gd name="T11" fmla="*/ 3 h 19"/>
                <a:gd name="T12" fmla="*/ 4 w 20"/>
                <a:gd name="T13" fmla="*/ 9 h 19"/>
                <a:gd name="T14" fmla="*/ 10 w 20"/>
                <a:gd name="T15" fmla="*/ 16 h 19"/>
                <a:gd name="T16" fmla="*/ 17 w 20"/>
                <a:gd name="T17" fmla="*/ 9 h 19"/>
                <a:gd name="T18" fmla="*/ 10 w 20"/>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9"/>
                  </a:cubicBezTo>
                  <a:cubicBezTo>
                    <a:pt x="0" y="4"/>
                    <a:pt x="5" y="0"/>
                    <a:pt x="10" y="0"/>
                  </a:cubicBezTo>
                  <a:cubicBezTo>
                    <a:pt x="16" y="0"/>
                    <a:pt x="20" y="4"/>
                    <a:pt x="20" y="9"/>
                  </a:cubicBezTo>
                  <a:cubicBezTo>
                    <a:pt x="20" y="15"/>
                    <a:pt x="16" y="19"/>
                    <a:pt x="10" y="19"/>
                  </a:cubicBezTo>
                  <a:close/>
                  <a:moveTo>
                    <a:pt x="10" y="3"/>
                  </a:moveTo>
                  <a:cubicBezTo>
                    <a:pt x="7" y="3"/>
                    <a:pt x="4" y="6"/>
                    <a:pt x="4" y="9"/>
                  </a:cubicBezTo>
                  <a:cubicBezTo>
                    <a:pt x="4" y="13"/>
                    <a:pt x="7" y="16"/>
                    <a:pt x="10" y="16"/>
                  </a:cubicBezTo>
                  <a:cubicBezTo>
                    <a:pt x="14" y="16"/>
                    <a:pt x="17" y="13"/>
                    <a:pt x="17" y="9"/>
                  </a:cubicBezTo>
                  <a:cubicBezTo>
                    <a:pt x="17" y="6"/>
                    <a:pt x="14"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7" name="Freeform 33">
              <a:extLst>
                <a:ext uri="{FF2B5EF4-FFF2-40B4-BE49-F238E27FC236}">
                  <a16:creationId xmlns:a16="http://schemas.microsoft.com/office/drawing/2014/main" id="{D85F5F42-864A-41CC-9B9E-7E08583EBC62}"/>
                </a:ext>
              </a:extLst>
            </p:cNvPr>
            <p:cNvSpPr>
              <a:spLocks noEditPoints="1"/>
            </p:cNvSpPr>
            <p:nvPr/>
          </p:nvSpPr>
          <p:spPr bwMode="auto">
            <a:xfrm>
              <a:off x="21602700" y="3284538"/>
              <a:ext cx="646113" cy="508000"/>
            </a:xfrm>
            <a:custGeom>
              <a:avLst/>
              <a:gdLst>
                <a:gd name="T0" fmla="*/ 188 w 196"/>
                <a:gd name="T1" fmla="*/ 154 h 154"/>
                <a:gd name="T2" fmla="*/ 8 w 196"/>
                <a:gd name="T3" fmla="*/ 154 h 154"/>
                <a:gd name="T4" fmla="*/ 0 w 196"/>
                <a:gd name="T5" fmla="*/ 146 h 154"/>
                <a:gd name="T6" fmla="*/ 0 w 196"/>
                <a:gd name="T7" fmla="*/ 8 h 154"/>
                <a:gd name="T8" fmla="*/ 8 w 196"/>
                <a:gd name="T9" fmla="*/ 0 h 154"/>
                <a:gd name="T10" fmla="*/ 188 w 196"/>
                <a:gd name="T11" fmla="*/ 0 h 154"/>
                <a:gd name="T12" fmla="*/ 196 w 196"/>
                <a:gd name="T13" fmla="*/ 8 h 154"/>
                <a:gd name="T14" fmla="*/ 196 w 196"/>
                <a:gd name="T15" fmla="*/ 146 h 154"/>
                <a:gd name="T16" fmla="*/ 188 w 196"/>
                <a:gd name="T17" fmla="*/ 154 h 154"/>
                <a:gd name="T18" fmla="*/ 8 w 196"/>
                <a:gd name="T19" fmla="*/ 3 h 154"/>
                <a:gd name="T20" fmla="*/ 3 w 196"/>
                <a:gd name="T21" fmla="*/ 8 h 154"/>
                <a:gd name="T22" fmla="*/ 3 w 196"/>
                <a:gd name="T23" fmla="*/ 146 h 154"/>
                <a:gd name="T24" fmla="*/ 8 w 196"/>
                <a:gd name="T25" fmla="*/ 151 h 154"/>
                <a:gd name="T26" fmla="*/ 188 w 196"/>
                <a:gd name="T27" fmla="*/ 151 h 154"/>
                <a:gd name="T28" fmla="*/ 193 w 196"/>
                <a:gd name="T29" fmla="*/ 146 h 154"/>
                <a:gd name="T30" fmla="*/ 193 w 196"/>
                <a:gd name="T31" fmla="*/ 8 h 154"/>
                <a:gd name="T32" fmla="*/ 188 w 196"/>
                <a:gd name="T33" fmla="*/ 3 h 154"/>
                <a:gd name="T34" fmla="*/ 8 w 196"/>
                <a:gd name="T35"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54">
                  <a:moveTo>
                    <a:pt x="188" y="154"/>
                  </a:moveTo>
                  <a:cubicBezTo>
                    <a:pt x="8" y="154"/>
                    <a:pt x="8" y="154"/>
                    <a:pt x="8" y="154"/>
                  </a:cubicBezTo>
                  <a:cubicBezTo>
                    <a:pt x="4" y="154"/>
                    <a:pt x="0" y="151"/>
                    <a:pt x="0" y="146"/>
                  </a:cubicBezTo>
                  <a:cubicBezTo>
                    <a:pt x="0" y="8"/>
                    <a:pt x="0" y="8"/>
                    <a:pt x="0" y="8"/>
                  </a:cubicBezTo>
                  <a:cubicBezTo>
                    <a:pt x="0" y="4"/>
                    <a:pt x="4" y="0"/>
                    <a:pt x="8" y="0"/>
                  </a:cubicBezTo>
                  <a:cubicBezTo>
                    <a:pt x="188" y="0"/>
                    <a:pt x="188" y="0"/>
                    <a:pt x="188" y="0"/>
                  </a:cubicBezTo>
                  <a:cubicBezTo>
                    <a:pt x="193" y="0"/>
                    <a:pt x="196" y="4"/>
                    <a:pt x="196" y="8"/>
                  </a:cubicBezTo>
                  <a:cubicBezTo>
                    <a:pt x="196" y="146"/>
                    <a:pt x="196" y="146"/>
                    <a:pt x="196" y="146"/>
                  </a:cubicBezTo>
                  <a:cubicBezTo>
                    <a:pt x="196" y="151"/>
                    <a:pt x="193" y="154"/>
                    <a:pt x="188" y="154"/>
                  </a:cubicBezTo>
                  <a:close/>
                  <a:moveTo>
                    <a:pt x="8" y="3"/>
                  </a:moveTo>
                  <a:cubicBezTo>
                    <a:pt x="6" y="3"/>
                    <a:pt x="3" y="6"/>
                    <a:pt x="3" y="8"/>
                  </a:cubicBezTo>
                  <a:cubicBezTo>
                    <a:pt x="3" y="146"/>
                    <a:pt x="3" y="146"/>
                    <a:pt x="3" y="146"/>
                  </a:cubicBezTo>
                  <a:cubicBezTo>
                    <a:pt x="3" y="149"/>
                    <a:pt x="6" y="151"/>
                    <a:pt x="8" y="151"/>
                  </a:cubicBezTo>
                  <a:cubicBezTo>
                    <a:pt x="188" y="151"/>
                    <a:pt x="188" y="151"/>
                    <a:pt x="188" y="151"/>
                  </a:cubicBezTo>
                  <a:cubicBezTo>
                    <a:pt x="191" y="151"/>
                    <a:pt x="193" y="149"/>
                    <a:pt x="193" y="146"/>
                  </a:cubicBezTo>
                  <a:cubicBezTo>
                    <a:pt x="193" y="8"/>
                    <a:pt x="193" y="8"/>
                    <a:pt x="193" y="8"/>
                  </a:cubicBezTo>
                  <a:cubicBezTo>
                    <a:pt x="193" y="6"/>
                    <a:pt x="191" y="3"/>
                    <a:pt x="188" y="3"/>
                  </a:cubicBezTo>
                  <a:lnTo>
                    <a:pt x="8" y="3"/>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8" name="Freeform 34">
              <a:extLst>
                <a:ext uri="{FF2B5EF4-FFF2-40B4-BE49-F238E27FC236}">
                  <a16:creationId xmlns:a16="http://schemas.microsoft.com/office/drawing/2014/main" id="{618D2C30-86B7-4034-93C1-8F50D012260A}"/>
                </a:ext>
              </a:extLst>
            </p:cNvPr>
            <p:cNvSpPr>
              <a:spLocks noEditPoints="1"/>
            </p:cNvSpPr>
            <p:nvPr/>
          </p:nvSpPr>
          <p:spPr bwMode="auto">
            <a:xfrm>
              <a:off x="21636038" y="3316288"/>
              <a:ext cx="581025" cy="420688"/>
            </a:xfrm>
            <a:custGeom>
              <a:avLst/>
              <a:gdLst>
                <a:gd name="T0" fmla="*/ 366 w 366"/>
                <a:gd name="T1" fmla="*/ 265 h 265"/>
                <a:gd name="T2" fmla="*/ 0 w 366"/>
                <a:gd name="T3" fmla="*/ 265 h 265"/>
                <a:gd name="T4" fmla="*/ 0 w 366"/>
                <a:gd name="T5" fmla="*/ 0 h 265"/>
                <a:gd name="T6" fmla="*/ 366 w 366"/>
                <a:gd name="T7" fmla="*/ 0 h 265"/>
                <a:gd name="T8" fmla="*/ 366 w 366"/>
                <a:gd name="T9" fmla="*/ 265 h 265"/>
                <a:gd name="T10" fmla="*/ 6 w 366"/>
                <a:gd name="T11" fmla="*/ 256 h 265"/>
                <a:gd name="T12" fmla="*/ 359 w 366"/>
                <a:gd name="T13" fmla="*/ 256 h 265"/>
                <a:gd name="T14" fmla="*/ 359 w 366"/>
                <a:gd name="T15" fmla="*/ 7 h 265"/>
                <a:gd name="T16" fmla="*/ 6 w 366"/>
                <a:gd name="T17" fmla="*/ 7 h 265"/>
                <a:gd name="T18" fmla="*/ 6 w 366"/>
                <a:gd name="T19" fmla="*/ 2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65">
                  <a:moveTo>
                    <a:pt x="366" y="265"/>
                  </a:moveTo>
                  <a:lnTo>
                    <a:pt x="0" y="265"/>
                  </a:lnTo>
                  <a:lnTo>
                    <a:pt x="0" y="0"/>
                  </a:lnTo>
                  <a:lnTo>
                    <a:pt x="366" y="0"/>
                  </a:lnTo>
                  <a:lnTo>
                    <a:pt x="366" y="265"/>
                  </a:lnTo>
                  <a:close/>
                  <a:moveTo>
                    <a:pt x="6" y="256"/>
                  </a:moveTo>
                  <a:lnTo>
                    <a:pt x="359" y="256"/>
                  </a:lnTo>
                  <a:lnTo>
                    <a:pt x="359" y="7"/>
                  </a:lnTo>
                  <a:lnTo>
                    <a:pt x="6" y="7"/>
                  </a:lnTo>
                  <a:lnTo>
                    <a:pt x="6" y="256"/>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29" name="Freeform 35">
              <a:extLst>
                <a:ext uri="{FF2B5EF4-FFF2-40B4-BE49-F238E27FC236}">
                  <a16:creationId xmlns:a16="http://schemas.microsoft.com/office/drawing/2014/main" id="{ED0FFC51-D420-4B27-B932-AC622EE9BF31}"/>
                </a:ext>
              </a:extLst>
            </p:cNvPr>
            <p:cNvSpPr>
              <a:spLocks noEditPoints="1"/>
            </p:cNvSpPr>
            <p:nvPr/>
          </p:nvSpPr>
          <p:spPr bwMode="auto">
            <a:xfrm>
              <a:off x="21724938" y="3878263"/>
              <a:ext cx="401638" cy="39688"/>
            </a:xfrm>
            <a:custGeom>
              <a:avLst/>
              <a:gdLst>
                <a:gd name="T0" fmla="*/ 122 w 122"/>
                <a:gd name="T1" fmla="*/ 12 h 12"/>
                <a:gd name="T2" fmla="*/ 0 w 122"/>
                <a:gd name="T3" fmla="*/ 12 h 12"/>
                <a:gd name="T4" fmla="*/ 0 w 122"/>
                <a:gd name="T5" fmla="*/ 8 h 12"/>
                <a:gd name="T6" fmla="*/ 8 w 122"/>
                <a:gd name="T7" fmla="*/ 0 h 12"/>
                <a:gd name="T8" fmla="*/ 114 w 122"/>
                <a:gd name="T9" fmla="*/ 0 h 12"/>
                <a:gd name="T10" fmla="*/ 122 w 122"/>
                <a:gd name="T11" fmla="*/ 8 h 12"/>
                <a:gd name="T12" fmla="*/ 122 w 122"/>
                <a:gd name="T13" fmla="*/ 12 h 12"/>
                <a:gd name="T14" fmla="*/ 3 w 122"/>
                <a:gd name="T15" fmla="*/ 8 h 12"/>
                <a:gd name="T16" fmla="*/ 119 w 122"/>
                <a:gd name="T17" fmla="*/ 8 h 12"/>
                <a:gd name="T18" fmla="*/ 114 w 122"/>
                <a:gd name="T19" fmla="*/ 4 h 12"/>
                <a:gd name="T20" fmla="*/ 8 w 122"/>
                <a:gd name="T21" fmla="*/ 4 h 12"/>
                <a:gd name="T22" fmla="*/ 3 w 122"/>
                <a:gd name="T2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2">
                  <a:moveTo>
                    <a:pt x="122" y="12"/>
                  </a:moveTo>
                  <a:cubicBezTo>
                    <a:pt x="0" y="12"/>
                    <a:pt x="0" y="12"/>
                    <a:pt x="0" y="12"/>
                  </a:cubicBezTo>
                  <a:cubicBezTo>
                    <a:pt x="0" y="8"/>
                    <a:pt x="0" y="8"/>
                    <a:pt x="0" y="8"/>
                  </a:cubicBezTo>
                  <a:cubicBezTo>
                    <a:pt x="0" y="4"/>
                    <a:pt x="4" y="0"/>
                    <a:pt x="8" y="0"/>
                  </a:cubicBezTo>
                  <a:cubicBezTo>
                    <a:pt x="114" y="0"/>
                    <a:pt x="114" y="0"/>
                    <a:pt x="114" y="0"/>
                  </a:cubicBezTo>
                  <a:cubicBezTo>
                    <a:pt x="119" y="0"/>
                    <a:pt x="122" y="4"/>
                    <a:pt x="122" y="8"/>
                  </a:cubicBezTo>
                  <a:lnTo>
                    <a:pt x="122" y="12"/>
                  </a:lnTo>
                  <a:close/>
                  <a:moveTo>
                    <a:pt x="3" y="8"/>
                  </a:moveTo>
                  <a:cubicBezTo>
                    <a:pt x="119" y="8"/>
                    <a:pt x="119" y="8"/>
                    <a:pt x="119" y="8"/>
                  </a:cubicBezTo>
                  <a:cubicBezTo>
                    <a:pt x="119" y="6"/>
                    <a:pt x="117" y="4"/>
                    <a:pt x="114" y="4"/>
                  </a:cubicBezTo>
                  <a:cubicBezTo>
                    <a:pt x="8" y="4"/>
                    <a:pt x="8" y="4"/>
                    <a:pt x="8" y="4"/>
                  </a:cubicBezTo>
                  <a:cubicBezTo>
                    <a:pt x="6" y="4"/>
                    <a:pt x="3" y="6"/>
                    <a:pt x="3" y="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0" name="Freeform 36">
              <a:extLst>
                <a:ext uri="{FF2B5EF4-FFF2-40B4-BE49-F238E27FC236}">
                  <a16:creationId xmlns:a16="http://schemas.microsoft.com/office/drawing/2014/main" id="{CFF5E721-8FE8-4EEA-B8DE-6E93CC9E8C07}"/>
                </a:ext>
              </a:extLst>
            </p:cNvPr>
            <p:cNvSpPr>
              <a:spLocks noEditPoints="1"/>
            </p:cNvSpPr>
            <p:nvPr/>
          </p:nvSpPr>
          <p:spPr bwMode="auto">
            <a:xfrm>
              <a:off x="21844000" y="3783013"/>
              <a:ext cx="165100" cy="107950"/>
            </a:xfrm>
            <a:custGeom>
              <a:avLst/>
              <a:gdLst>
                <a:gd name="T0" fmla="*/ 104 w 104"/>
                <a:gd name="T1" fmla="*/ 68 h 68"/>
                <a:gd name="T2" fmla="*/ 0 w 104"/>
                <a:gd name="T3" fmla="*/ 68 h 68"/>
                <a:gd name="T4" fmla="*/ 0 w 104"/>
                <a:gd name="T5" fmla="*/ 0 h 68"/>
                <a:gd name="T6" fmla="*/ 25 w 104"/>
                <a:gd name="T7" fmla="*/ 0 h 68"/>
                <a:gd name="T8" fmla="*/ 25 w 104"/>
                <a:gd name="T9" fmla="*/ 14 h 68"/>
                <a:gd name="T10" fmla="*/ 79 w 104"/>
                <a:gd name="T11" fmla="*/ 14 h 68"/>
                <a:gd name="T12" fmla="*/ 79 w 104"/>
                <a:gd name="T13" fmla="*/ 0 h 68"/>
                <a:gd name="T14" fmla="*/ 104 w 104"/>
                <a:gd name="T15" fmla="*/ 0 h 68"/>
                <a:gd name="T16" fmla="*/ 104 w 104"/>
                <a:gd name="T17" fmla="*/ 68 h 68"/>
                <a:gd name="T18" fmla="*/ 8 w 104"/>
                <a:gd name="T19" fmla="*/ 60 h 68"/>
                <a:gd name="T20" fmla="*/ 95 w 104"/>
                <a:gd name="T21" fmla="*/ 60 h 68"/>
                <a:gd name="T22" fmla="*/ 95 w 104"/>
                <a:gd name="T23" fmla="*/ 6 h 68"/>
                <a:gd name="T24" fmla="*/ 85 w 104"/>
                <a:gd name="T25" fmla="*/ 6 h 68"/>
                <a:gd name="T26" fmla="*/ 85 w 104"/>
                <a:gd name="T27" fmla="*/ 23 h 68"/>
                <a:gd name="T28" fmla="*/ 18 w 104"/>
                <a:gd name="T29" fmla="*/ 23 h 68"/>
                <a:gd name="T30" fmla="*/ 18 w 104"/>
                <a:gd name="T31" fmla="*/ 6 h 68"/>
                <a:gd name="T32" fmla="*/ 8 w 104"/>
                <a:gd name="T33" fmla="*/ 6 h 68"/>
                <a:gd name="T34" fmla="*/ 8 w 104"/>
                <a:gd name="T3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68">
                  <a:moveTo>
                    <a:pt x="104" y="68"/>
                  </a:moveTo>
                  <a:lnTo>
                    <a:pt x="0" y="68"/>
                  </a:lnTo>
                  <a:lnTo>
                    <a:pt x="0" y="0"/>
                  </a:lnTo>
                  <a:lnTo>
                    <a:pt x="25" y="0"/>
                  </a:lnTo>
                  <a:lnTo>
                    <a:pt x="25" y="14"/>
                  </a:lnTo>
                  <a:lnTo>
                    <a:pt x="79" y="14"/>
                  </a:lnTo>
                  <a:lnTo>
                    <a:pt x="79" y="0"/>
                  </a:lnTo>
                  <a:lnTo>
                    <a:pt x="104" y="0"/>
                  </a:lnTo>
                  <a:lnTo>
                    <a:pt x="104" y="68"/>
                  </a:lnTo>
                  <a:close/>
                  <a:moveTo>
                    <a:pt x="8" y="60"/>
                  </a:moveTo>
                  <a:lnTo>
                    <a:pt x="95" y="60"/>
                  </a:lnTo>
                  <a:lnTo>
                    <a:pt x="95" y="6"/>
                  </a:lnTo>
                  <a:lnTo>
                    <a:pt x="85" y="6"/>
                  </a:lnTo>
                  <a:lnTo>
                    <a:pt x="85" y="23"/>
                  </a:lnTo>
                  <a:lnTo>
                    <a:pt x="18" y="23"/>
                  </a:lnTo>
                  <a:lnTo>
                    <a:pt x="18" y="6"/>
                  </a:lnTo>
                  <a:lnTo>
                    <a:pt x="8" y="6"/>
                  </a:lnTo>
                  <a:lnTo>
                    <a:pt x="8" y="60"/>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1" name="Oval 37">
              <a:extLst>
                <a:ext uri="{FF2B5EF4-FFF2-40B4-BE49-F238E27FC236}">
                  <a16:creationId xmlns:a16="http://schemas.microsoft.com/office/drawing/2014/main" id="{C5AE1C3A-DBA2-432B-A630-CAB3552939E8}"/>
                </a:ext>
              </a:extLst>
            </p:cNvPr>
            <p:cNvSpPr>
              <a:spLocks noChangeArrowheads="1"/>
            </p:cNvSpPr>
            <p:nvPr/>
          </p:nvSpPr>
          <p:spPr bwMode="auto">
            <a:xfrm>
              <a:off x="22174200" y="3746500"/>
              <a:ext cx="22225" cy="19050"/>
            </a:xfrm>
            <a:prstGeom prst="ellipse">
              <a:avLst/>
            </a:pr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2" name="Freeform 38">
              <a:extLst>
                <a:ext uri="{FF2B5EF4-FFF2-40B4-BE49-F238E27FC236}">
                  <a16:creationId xmlns:a16="http://schemas.microsoft.com/office/drawing/2014/main" id="{FEF2D03A-83AB-4971-876D-5271C59A7D7A}"/>
                </a:ext>
              </a:extLst>
            </p:cNvPr>
            <p:cNvSpPr>
              <a:spLocks noEditPoints="1"/>
            </p:cNvSpPr>
            <p:nvPr/>
          </p:nvSpPr>
          <p:spPr bwMode="auto">
            <a:xfrm>
              <a:off x="21975763" y="3435350"/>
              <a:ext cx="92075" cy="96838"/>
            </a:xfrm>
            <a:custGeom>
              <a:avLst/>
              <a:gdLst>
                <a:gd name="T0" fmla="*/ 11 w 28"/>
                <a:gd name="T1" fmla="*/ 29 h 29"/>
                <a:gd name="T2" fmla="*/ 8 w 28"/>
                <a:gd name="T3" fmla="*/ 24 h 29"/>
                <a:gd name="T4" fmla="*/ 0 w 28"/>
                <a:gd name="T5" fmla="*/ 19 h 29"/>
                <a:gd name="T6" fmla="*/ 3 w 28"/>
                <a:gd name="T7" fmla="*/ 15 h 29"/>
                <a:gd name="T8" fmla="*/ 0 w 28"/>
                <a:gd name="T9" fmla="*/ 11 h 29"/>
                <a:gd name="T10" fmla="*/ 8 w 28"/>
                <a:gd name="T11" fmla="*/ 6 h 29"/>
                <a:gd name="T12" fmla="*/ 11 w 28"/>
                <a:gd name="T13" fmla="*/ 0 h 29"/>
                <a:gd name="T14" fmla="*/ 19 w 28"/>
                <a:gd name="T15" fmla="*/ 5 h 29"/>
                <a:gd name="T16" fmla="*/ 25 w 28"/>
                <a:gd name="T17" fmla="*/ 5 h 29"/>
                <a:gd name="T18" fmla="*/ 25 w 28"/>
                <a:gd name="T19" fmla="*/ 14 h 29"/>
                <a:gd name="T20" fmla="*/ 25 w 28"/>
                <a:gd name="T21" fmla="*/ 15 h 29"/>
                <a:gd name="T22" fmla="*/ 25 w 28"/>
                <a:gd name="T23" fmla="*/ 25 h 29"/>
                <a:gd name="T24" fmla="*/ 19 w 28"/>
                <a:gd name="T25" fmla="*/ 24 h 29"/>
                <a:gd name="T26" fmla="*/ 13 w 28"/>
                <a:gd name="T27" fmla="*/ 26 h 29"/>
                <a:gd name="T28" fmla="*/ 16 w 28"/>
                <a:gd name="T29" fmla="*/ 22 h 29"/>
                <a:gd name="T30" fmla="*/ 19 w 28"/>
                <a:gd name="T31" fmla="*/ 21 h 29"/>
                <a:gd name="T32" fmla="*/ 23 w 28"/>
                <a:gd name="T33" fmla="*/ 21 h 29"/>
                <a:gd name="T34" fmla="*/ 21 w 28"/>
                <a:gd name="T35" fmla="*/ 16 h 29"/>
                <a:gd name="T36" fmla="*/ 22 w 28"/>
                <a:gd name="T37" fmla="*/ 15 h 29"/>
                <a:gd name="T38" fmla="*/ 21 w 28"/>
                <a:gd name="T39" fmla="*/ 14 h 29"/>
                <a:gd name="T40" fmla="*/ 24 w 28"/>
                <a:gd name="T41" fmla="*/ 10 h 29"/>
                <a:gd name="T42" fmla="*/ 19 w 28"/>
                <a:gd name="T43" fmla="*/ 9 h 29"/>
                <a:gd name="T44" fmla="*/ 17 w 28"/>
                <a:gd name="T45" fmla="*/ 8 h 29"/>
                <a:gd name="T46" fmla="*/ 15 w 28"/>
                <a:gd name="T47" fmla="*/ 4 h 29"/>
                <a:gd name="T48" fmla="*/ 12 w 28"/>
                <a:gd name="T49" fmla="*/ 8 h 29"/>
                <a:gd name="T50" fmla="*/ 10 w 28"/>
                <a:gd name="T51" fmla="*/ 9 h 29"/>
                <a:gd name="T52" fmla="*/ 5 w 28"/>
                <a:gd name="T53" fmla="*/ 8 h 29"/>
                <a:gd name="T54" fmla="*/ 7 w 28"/>
                <a:gd name="T55" fmla="*/ 13 h 29"/>
                <a:gd name="T56" fmla="*/ 7 w 28"/>
                <a:gd name="T57" fmla="*/ 15 h 29"/>
                <a:gd name="T58" fmla="*/ 7 w 28"/>
                <a:gd name="T59" fmla="*/ 16 h 29"/>
                <a:gd name="T60" fmla="*/ 4 w 28"/>
                <a:gd name="T61" fmla="*/ 19 h 29"/>
                <a:gd name="T62" fmla="*/ 9 w 28"/>
                <a:gd name="T63" fmla="*/ 20 h 29"/>
                <a:gd name="T64" fmla="*/ 11 w 28"/>
                <a:gd name="T65" fmla="*/ 22 h 29"/>
                <a:gd name="T66" fmla="*/ 13 w 28"/>
                <a:gd name="T6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9">
                  <a:moveTo>
                    <a:pt x="18" y="29"/>
                  </a:moveTo>
                  <a:cubicBezTo>
                    <a:pt x="11" y="29"/>
                    <a:pt x="11" y="29"/>
                    <a:pt x="11" y="29"/>
                  </a:cubicBezTo>
                  <a:cubicBezTo>
                    <a:pt x="9" y="24"/>
                    <a:pt x="9" y="24"/>
                    <a:pt x="9" y="24"/>
                  </a:cubicBezTo>
                  <a:cubicBezTo>
                    <a:pt x="9" y="24"/>
                    <a:pt x="9" y="24"/>
                    <a:pt x="8" y="24"/>
                  </a:cubicBezTo>
                  <a:cubicBezTo>
                    <a:pt x="3" y="25"/>
                    <a:pt x="3" y="25"/>
                    <a:pt x="3" y="25"/>
                  </a:cubicBezTo>
                  <a:cubicBezTo>
                    <a:pt x="0" y="19"/>
                    <a:pt x="0" y="19"/>
                    <a:pt x="0" y="19"/>
                  </a:cubicBezTo>
                  <a:cubicBezTo>
                    <a:pt x="3" y="15"/>
                    <a:pt x="3" y="15"/>
                    <a:pt x="3" y="15"/>
                  </a:cubicBezTo>
                  <a:cubicBezTo>
                    <a:pt x="3" y="15"/>
                    <a:pt x="3" y="15"/>
                    <a:pt x="3" y="15"/>
                  </a:cubicBezTo>
                  <a:cubicBezTo>
                    <a:pt x="3" y="15"/>
                    <a:pt x="3" y="15"/>
                    <a:pt x="3" y="14"/>
                  </a:cubicBezTo>
                  <a:cubicBezTo>
                    <a:pt x="0" y="11"/>
                    <a:pt x="0" y="11"/>
                    <a:pt x="0" y="11"/>
                  </a:cubicBezTo>
                  <a:cubicBezTo>
                    <a:pt x="3" y="5"/>
                    <a:pt x="3" y="5"/>
                    <a:pt x="3" y="5"/>
                  </a:cubicBezTo>
                  <a:cubicBezTo>
                    <a:pt x="8" y="6"/>
                    <a:pt x="8" y="6"/>
                    <a:pt x="8" y="6"/>
                  </a:cubicBezTo>
                  <a:cubicBezTo>
                    <a:pt x="9" y="6"/>
                    <a:pt x="9" y="5"/>
                    <a:pt x="9" y="5"/>
                  </a:cubicBezTo>
                  <a:cubicBezTo>
                    <a:pt x="11" y="0"/>
                    <a:pt x="11" y="0"/>
                    <a:pt x="11" y="0"/>
                  </a:cubicBezTo>
                  <a:cubicBezTo>
                    <a:pt x="18" y="0"/>
                    <a:pt x="18" y="0"/>
                    <a:pt x="18" y="0"/>
                  </a:cubicBezTo>
                  <a:cubicBezTo>
                    <a:pt x="19" y="5"/>
                    <a:pt x="19" y="5"/>
                    <a:pt x="19" y="5"/>
                  </a:cubicBezTo>
                  <a:cubicBezTo>
                    <a:pt x="19" y="5"/>
                    <a:pt x="20" y="6"/>
                    <a:pt x="20" y="6"/>
                  </a:cubicBezTo>
                  <a:cubicBezTo>
                    <a:pt x="25" y="5"/>
                    <a:pt x="25" y="5"/>
                    <a:pt x="25" y="5"/>
                  </a:cubicBezTo>
                  <a:cubicBezTo>
                    <a:pt x="28" y="11"/>
                    <a:pt x="28" y="11"/>
                    <a:pt x="28" y="11"/>
                  </a:cubicBezTo>
                  <a:cubicBezTo>
                    <a:pt x="25" y="14"/>
                    <a:pt x="25" y="14"/>
                    <a:pt x="25" y="14"/>
                  </a:cubicBezTo>
                  <a:cubicBezTo>
                    <a:pt x="25" y="15"/>
                    <a:pt x="25" y="15"/>
                    <a:pt x="25" y="15"/>
                  </a:cubicBezTo>
                  <a:cubicBezTo>
                    <a:pt x="25" y="15"/>
                    <a:pt x="25" y="15"/>
                    <a:pt x="25" y="15"/>
                  </a:cubicBezTo>
                  <a:cubicBezTo>
                    <a:pt x="28" y="19"/>
                    <a:pt x="28" y="19"/>
                    <a:pt x="28" y="19"/>
                  </a:cubicBezTo>
                  <a:cubicBezTo>
                    <a:pt x="25" y="25"/>
                    <a:pt x="25" y="25"/>
                    <a:pt x="25" y="25"/>
                  </a:cubicBezTo>
                  <a:cubicBezTo>
                    <a:pt x="20" y="24"/>
                    <a:pt x="20" y="24"/>
                    <a:pt x="20" y="24"/>
                  </a:cubicBezTo>
                  <a:cubicBezTo>
                    <a:pt x="20" y="24"/>
                    <a:pt x="19" y="24"/>
                    <a:pt x="19" y="24"/>
                  </a:cubicBezTo>
                  <a:lnTo>
                    <a:pt x="18" y="29"/>
                  </a:lnTo>
                  <a:close/>
                  <a:moveTo>
                    <a:pt x="13" y="26"/>
                  </a:moveTo>
                  <a:cubicBezTo>
                    <a:pt x="15" y="26"/>
                    <a:pt x="15" y="26"/>
                    <a:pt x="15" y="26"/>
                  </a:cubicBezTo>
                  <a:cubicBezTo>
                    <a:pt x="16" y="22"/>
                    <a:pt x="16" y="22"/>
                    <a:pt x="16" y="22"/>
                  </a:cubicBezTo>
                  <a:cubicBezTo>
                    <a:pt x="17" y="22"/>
                    <a:pt x="17" y="22"/>
                    <a:pt x="17" y="22"/>
                  </a:cubicBezTo>
                  <a:cubicBezTo>
                    <a:pt x="18" y="21"/>
                    <a:pt x="18" y="21"/>
                    <a:pt x="19" y="21"/>
                  </a:cubicBezTo>
                  <a:cubicBezTo>
                    <a:pt x="19" y="20"/>
                    <a:pt x="19" y="20"/>
                    <a:pt x="19" y="20"/>
                  </a:cubicBezTo>
                  <a:cubicBezTo>
                    <a:pt x="23" y="21"/>
                    <a:pt x="23" y="21"/>
                    <a:pt x="23" y="21"/>
                  </a:cubicBezTo>
                  <a:cubicBezTo>
                    <a:pt x="24" y="19"/>
                    <a:pt x="24" y="19"/>
                    <a:pt x="24" y="19"/>
                  </a:cubicBezTo>
                  <a:cubicBezTo>
                    <a:pt x="21" y="16"/>
                    <a:pt x="21" y="16"/>
                    <a:pt x="21" y="16"/>
                  </a:cubicBezTo>
                  <a:cubicBezTo>
                    <a:pt x="21" y="16"/>
                    <a:pt x="21" y="16"/>
                    <a:pt x="21" y="16"/>
                  </a:cubicBezTo>
                  <a:cubicBezTo>
                    <a:pt x="21" y="15"/>
                    <a:pt x="22" y="15"/>
                    <a:pt x="22" y="15"/>
                  </a:cubicBezTo>
                  <a:cubicBezTo>
                    <a:pt x="22" y="15"/>
                    <a:pt x="21" y="14"/>
                    <a:pt x="21" y="14"/>
                  </a:cubicBezTo>
                  <a:cubicBezTo>
                    <a:pt x="21" y="14"/>
                    <a:pt x="21" y="14"/>
                    <a:pt x="21" y="14"/>
                  </a:cubicBezTo>
                  <a:cubicBezTo>
                    <a:pt x="22" y="13"/>
                    <a:pt x="22" y="13"/>
                    <a:pt x="22" y="13"/>
                  </a:cubicBezTo>
                  <a:cubicBezTo>
                    <a:pt x="24" y="10"/>
                    <a:pt x="24" y="10"/>
                    <a:pt x="24" y="10"/>
                  </a:cubicBezTo>
                  <a:cubicBezTo>
                    <a:pt x="23" y="8"/>
                    <a:pt x="23" y="8"/>
                    <a:pt x="23" y="8"/>
                  </a:cubicBezTo>
                  <a:cubicBezTo>
                    <a:pt x="19" y="9"/>
                    <a:pt x="19" y="9"/>
                    <a:pt x="19" y="9"/>
                  </a:cubicBezTo>
                  <a:cubicBezTo>
                    <a:pt x="19" y="9"/>
                    <a:pt x="19" y="9"/>
                    <a:pt x="19" y="9"/>
                  </a:cubicBezTo>
                  <a:cubicBezTo>
                    <a:pt x="18" y="9"/>
                    <a:pt x="18" y="8"/>
                    <a:pt x="17" y="8"/>
                  </a:cubicBezTo>
                  <a:cubicBezTo>
                    <a:pt x="16" y="8"/>
                    <a:pt x="16" y="8"/>
                    <a:pt x="16" y="8"/>
                  </a:cubicBezTo>
                  <a:cubicBezTo>
                    <a:pt x="15" y="4"/>
                    <a:pt x="15" y="4"/>
                    <a:pt x="15" y="4"/>
                  </a:cubicBezTo>
                  <a:cubicBezTo>
                    <a:pt x="13" y="4"/>
                    <a:pt x="13" y="4"/>
                    <a:pt x="13" y="4"/>
                  </a:cubicBezTo>
                  <a:cubicBezTo>
                    <a:pt x="12" y="8"/>
                    <a:pt x="12" y="8"/>
                    <a:pt x="12" y="8"/>
                  </a:cubicBezTo>
                  <a:cubicBezTo>
                    <a:pt x="11" y="8"/>
                    <a:pt x="11" y="8"/>
                    <a:pt x="11" y="8"/>
                  </a:cubicBezTo>
                  <a:cubicBezTo>
                    <a:pt x="11" y="8"/>
                    <a:pt x="10" y="9"/>
                    <a:pt x="10" y="9"/>
                  </a:cubicBezTo>
                  <a:cubicBezTo>
                    <a:pt x="9" y="9"/>
                    <a:pt x="9" y="9"/>
                    <a:pt x="9" y="9"/>
                  </a:cubicBezTo>
                  <a:cubicBezTo>
                    <a:pt x="5" y="8"/>
                    <a:pt x="5" y="8"/>
                    <a:pt x="5" y="8"/>
                  </a:cubicBezTo>
                  <a:cubicBezTo>
                    <a:pt x="4" y="10"/>
                    <a:pt x="4" y="10"/>
                    <a:pt x="4" y="10"/>
                  </a:cubicBezTo>
                  <a:cubicBezTo>
                    <a:pt x="7" y="13"/>
                    <a:pt x="7" y="13"/>
                    <a:pt x="7" y="13"/>
                  </a:cubicBezTo>
                  <a:cubicBezTo>
                    <a:pt x="7" y="14"/>
                    <a:pt x="7" y="14"/>
                    <a:pt x="7" y="14"/>
                  </a:cubicBezTo>
                  <a:cubicBezTo>
                    <a:pt x="7" y="14"/>
                    <a:pt x="7" y="15"/>
                    <a:pt x="7" y="15"/>
                  </a:cubicBezTo>
                  <a:cubicBezTo>
                    <a:pt x="7" y="15"/>
                    <a:pt x="7" y="15"/>
                    <a:pt x="7" y="15"/>
                  </a:cubicBezTo>
                  <a:cubicBezTo>
                    <a:pt x="7" y="16"/>
                    <a:pt x="7" y="16"/>
                    <a:pt x="7" y="16"/>
                  </a:cubicBezTo>
                  <a:cubicBezTo>
                    <a:pt x="6" y="17"/>
                    <a:pt x="6" y="17"/>
                    <a:pt x="6" y="17"/>
                  </a:cubicBezTo>
                  <a:cubicBezTo>
                    <a:pt x="4" y="19"/>
                    <a:pt x="4" y="19"/>
                    <a:pt x="4" y="19"/>
                  </a:cubicBezTo>
                  <a:cubicBezTo>
                    <a:pt x="5" y="21"/>
                    <a:pt x="5" y="21"/>
                    <a:pt x="5" y="21"/>
                  </a:cubicBezTo>
                  <a:cubicBezTo>
                    <a:pt x="9" y="20"/>
                    <a:pt x="9" y="20"/>
                    <a:pt x="9" y="20"/>
                  </a:cubicBezTo>
                  <a:cubicBezTo>
                    <a:pt x="10" y="21"/>
                    <a:pt x="10" y="21"/>
                    <a:pt x="10" y="21"/>
                  </a:cubicBezTo>
                  <a:cubicBezTo>
                    <a:pt x="10" y="21"/>
                    <a:pt x="11" y="21"/>
                    <a:pt x="11" y="22"/>
                  </a:cubicBezTo>
                  <a:cubicBezTo>
                    <a:pt x="12" y="22"/>
                    <a:pt x="12" y="22"/>
                    <a:pt x="12" y="22"/>
                  </a:cubicBezTo>
                  <a:lnTo>
                    <a:pt x="13" y="26"/>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33" name="Group 332">
            <a:extLst>
              <a:ext uri="{FF2B5EF4-FFF2-40B4-BE49-F238E27FC236}">
                <a16:creationId xmlns:a16="http://schemas.microsoft.com/office/drawing/2014/main" id="{701A833E-A0FB-46D4-8EA1-444BBE1FE278}"/>
              </a:ext>
            </a:extLst>
          </p:cNvPr>
          <p:cNvGrpSpPr/>
          <p:nvPr/>
        </p:nvGrpSpPr>
        <p:grpSpPr>
          <a:xfrm>
            <a:off x="7256297" y="1892300"/>
            <a:ext cx="439470" cy="350838"/>
            <a:chOff x="15120938" y="3184525"/>
            <a:chExt cx="944563" cy="754063"/>
          </a:xfrm>
        </p:grpSpPr>
        <p:sp>
          <p:nvSpPr>
            <p:cNvPr id="334" name="Freeform 40">
              <a:extLst>
                <a:ext uri="{FF2B5EF4-FFF2-40B4-BE49-F238E27FC236}">
                  <a16:creationId xmlns:a16="http://schemas.microsoft.com/office/drawing/2014/main" id="{A7AF0330-17B3-4840-AECF-1FCDD5AF2CD1}"/>
                </a:ext>
              </a:extLst>
            </p:cNvPr>
            <p:cNvSpPr>
              <a:spLocks noEditPoints="1"/>
            </p:cNvSpPr>
            <p:nvPr/>
          </p:nvSpPr>
          <p:spPr bwMode="auto">
            <a:xfrm>
              <a:off x="15484475" y="3184525"/>
              <a:ext cx="355600" cy="182563"/>
            </a:xfrm>
            <a:custGeom>
              <a:avLst/>
              <a:gdLst>
                <a:gd name="T0" fmla="*/ 106 w 108"/>
                <a:gd name="T1" fmla="*/ 55 h 55"/>
                <a:gd name="T2" fmla="*/ 2 w 108"/>
                <a:gd name="T3" fmla="*/ 55 h 55"/>
                <a:gd name="T4" fmla="*/ 0 w 108"/>
                <a:gd name="T5" fmla="*/ 53 h 55"/>
                <a:gd name="T6" fmla="*/ 0 w 108"/>
                <a:gd name="T7" fmla="*/ 2 h 55"/>
                <a:gd name="T8" fmla="*/ 2 w 108"/>
                <a:gd name="T9" fmla="*/ 0 h 55"/>
                <a:gd name="T10" fmla="*/ 106 w 108"/>
                <a:gd name="T11" fmla="*/ 0 h 55"/>
                <a:gd name="T12" fmla="*/ 108 w 108"/>
                <a:gd name="T13" fmla="*/ 2 h 55"/>
                <a:gd name="T14" fmla="*/ 108 w 108"/>
                <a:gd name="T15" fmla="*/ 53 h 55"/>
                <a:gd name="T16" fmla="*/ 106 w 108"/>
                <a:gd name="T17" fmla="*/ 55 h 55"/>
                <a:gd name="T18" fmla="*/ 4 w 108"/>
                <a:gd name="T19" fmla="*/ 51 h 55"/>
                <a:gd name="T20" fmla="*/ 104 w 108"/>
                <a:gd name="T21" fmla="*/ 51 h 55"/>
                <a:gd name="T22" fmla="*/ 104 w 108"/>
                <a:gd name="T23" fmla="*/ 4 h 55"/>
                <a:gd name="T24" fmla="*/ 4 w 108"/>
                <a:gd name="T25" fmla="*/ 4 h 55"/>
                <a:gd name="T26" fmla="*/ 4 w 108"/>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55">
                  <a:moveTo>
                    <a:pt x="106" y="55"/>
                  </a:moveTo>
                  <a:cubicBezTo>
                    <a:pt x="2" y="55"/>
                    <a:pt x="2" y="55"/>
                    <a:pt x="2" y="55"/>
                  </a:cubicBezTo>
                  <a:cubicBezTo>
                    <a:pt x="0" y="55"/>
                    <a:pt x="0" y="55"/>
                    <a:pt x="0" y="53"/>
                  </a:cubicBezTo>
                  <a:cubicBezTo>
                    <a:pt x="0" y="2"/>
                    <a:pt x="0" y="2"/>
                    <a:pt x="0" y="2"/>
                  </a:cubicBezTo>
                  <a:cubicBezTo>
                    <a:pt x="0" y="1"/>
                    <a:pt x="0" y="0"/>
                    <a:pt x="2" y="0"/>
                  </a:cubicBezTo>
                  <a:cubicBezTo>
                    <a:pt x="106" y="0"/>
                    <a:pt x="106" y="0"/>
                    <a:pt x="106" y="0"/>
                  </a:cubicBezTo>
                  <a:cubicBezTo>
                    <a:pt x="107" y="0"/>
                    <a:pt x="108" y="1"/>
                    <a:pt x="108" y="2"/>
                  </a:cubicBezTo>
                  <a:cubicBezTo>
                    <a:pt x="108" y="53"/>
                    <a:pt x="108" y="53"/>
                    <a:pt x="108" y="53"/>
                  </a:cubicBezTo>
                  <a:cubicBezTo>
                    <a:pt x="108" y="55"/>
                    <a:pt x="107" y="55"/>
                    <a:pt x="106" y="55"/>
                  </a:cubicBezTo>
                  <a:close/>
                  <a:moveTo>
                    <a:pt x="4" y="51"/>
                  </a:moveTo>
                  <a:cubicBezTo>
                    <a:pt x="104" y="51"/>
                    <a:pt x="104" y="51"/>
                    <a:pt x="104" y="51"/>
                  </a:cubicBezTo>
                  <a:cubicBezTo>
                    <a:pt x="104" y="4"/>
                    <a:pt x="104" y="4"/>
                    <a:pt x="104"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5" name="Freeform 41">
              <a:extLst>
                <a:ext uri="{FF2B5EF4-FFF2-40B4-BE49-F238E27FC236}">
                  <a16:creationId xmlns:a16="http://schemas.microsoft.com/office/drawing/2014/main" id="{E9B47094-A620-472F-845A-729336731386}"/>
                </a:ext>
              </a:extLst>
            </p:cNvPr>
            <p:cNvSpPr>
              <a:spLocks noEditPoints="1"/>
            </p:cNvSpPr>
            <p:nvPr/>
          </p:nvSpPr>
          <p:spPr bwMode="auto">
            <a:xfrm>
              <a:off x="15844838" y="3184525"/>
              <a:ext cx="220663" cy="182563"/>
            </a:xfrm>
            <a:custGeom>
              <a:avLst/>
              <a:gdLst>
                <a:gd name="T0" fmla="*/ 65 w 67"/>
                <a:gd name="T1" fmla="*/ 55 h 55"/>
                <a:gd name="T2" fmla="*/ 2 w 67"/>
                <a:gd name="T3" fmla="*/ 55 h 55"/>
                <a:gd name="T4" fmla="*/ 0 w 67"/>
                <a:gd name="T5" fmla="*/ 53 h 55"/>
                <a:gd name="T6" fmla="*/ 0 w 67"/>
                <a:gd name="T7" fmla="*/ 2 h 55"/>
                <a:gd name="T8" fmla="*/ 2 w 67"/>
                <a:gd name="T9" fmla="*/ 0 h 55"/>
                <a:gd name="T10" fmla="*/ 65 w 67"/>
                <a:gd name="T11" fmla="*/ 0 h 55"/>
                <a:gd name="T12" fmla="*/ 67 w 67"/>
                <a:gd name="T13" fmla="*/ 2 h 55"/>
                <a:gd name="T14" fmla="*/ 67 w 67"/>
                <a:gd name="T15" fmla="*/ 53 h 55"/>
                <a:gd name="T16" fmla="*/ 65 w 67"/>
                <a:gd name="T17" fmla="*/ 55 h 55"/>
                <a:gd name="T18" fmla="*/ 4 w 67"/>
                <a:gd name="T19" fmla="*/ 51 h 55"/>
                <a:gd name="T20" fmla="*/ 63 w 67"/>
                <a:gd name="T21" fmla="*/ 51 h 55"/>
                <a:gd name="T22" fmla="*/ 63 w 67"/>
                <a:gd name="T23" fmla="*/ 4 h 55"/>
                <a:gd name="T24" fmla="*/ 4 w 67"/>
                <a:gd name="T25" fmla="*/ 4 h 55"/>
                <a:gd name="T26" fmla="*/ 4 w 67"/>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5">
                  <a:moveTo>
                    <a:pt x="65" y="55"/>
                  </a:moveTo>
                  <a:cubicBezTo>
                    <a:pt x="2" y="55"/>
                    <a:pt x="2" y="55"/>
                    <a:pt x="2" y="55"/>
                  </a:cubicBezTo>
                  <a:cubicBezTo>
                    <a:pt x="1" y="55"/>
                    <a:pt x="0" y="55"/>
                    <a:pt x="0" y="53"/>
                  </a:cubicBezTo>
                  <a:cubicBezTo>
                    <a:pt x="0" y="2"/>
                    <a:pt x="0" y="2"/>
                    <a:pt x="0" y="2"/>
                  </a:cubicBezTo>
                  <a:cubicBezTo>
                    <a:pt x="0" y="1"/>
                    <a:pt x="1" y="0"/>
                    <a:pt x="2" y="0"/>
                  </a:cubicBezTo>
                  <a:cubicBezTo>
                    <a:pt x="65" y="0"/>
                    <a:pt x="65" y="0"/>
                    <a:pt x="65" y="0"/>
                  </a:cubicBezTo>
                  <a:cubicBezTo>
                    <a:pt x="66" y="0"/>
                    <a:pt x="67" y="1"/>
                    <a:pt x="67" y="2"/>
                  </a:cubicBezTo>
                  <a:cubicBezTo>
                    <a:pt x="67" y="53"/>
                    <a:pt x="67" y="53"/>
                    <a:pt x="67" y="53"/>
                  </a:cubicBezTo>
                  <a:cubicBezTo>
                    <a:pt x="67" y="55"/>
                    <a:pt x="66" y="55"/>
                    <a:pt x="65" y="55"/>
                  </a:cubicBezTo>
                  <a:close/>
                  <a:moveTo>
                    <a:pt x="4" y="51"/>
                  </a:moveTo>
                  <a:cubicBezTo>
                    <a:pt x="63" y="51"/>
                    <a:pt x="63" y="51"/>
                    <a:pt x="63" y="51"/>
                  </a:cubicBezTo>
                  <a:cubicBezTo>
                    <a:pt x="63" y="4"/>
                    <a:pt x="63" y="4"/>
                    <a:pt x="63"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6" name="Freeform 42">
              <a:extLst>
                <a:ext uri="{FF2B5EF4-FFF2-40B4-BE49-F238E27FC236}">
                  <a16:creationId xmlns:a16="http://schemas.microsoft.com/office/drawing/2014/main" id="{B55800BC-718E-4C5B-8C35-68A6B753EEE6}"/>
                </a:ext>
              </a:extLst>
            </p:cNvPr>
            <p:cNvSpPr>
              <a:spLocks noEditPoints="1"/>
            </p:cNvSpPr>
            <p:nvPr/>
          </p:nvSpPr>
          <p:spPr bwMode="auto">
            <a:xfrm>
              <a:off x="15484475" y="3563938"/>
              <a:ext cx="355600" cy="182563"/>
            </a:xfrm>
            <a:custGeom>
              <a:avLst/>
              <a:gdLst>
                <a:gd name="T0" fmla="*/ 106 w 108"/>
                <a:gd name="T1" fmla="*/ 55 h 55"/>
                <a:gd name="T2" fmla="*/ 2 w 108"/>
                <a:gd name="T3" fmla="*/ 55 h 55"/>
                <a:gd name="T4" fmla="*/ 0 w 108"/>
                <a:gd name="T5" fmla="*/ 53 h 55"/>
                <a:gd name="T6" fmla="*/ 0 w 108"/>
                <a:gd name="T7" fmla="*/ 2 h 55"/>
                <a:gd name="T8" fmla="*/ 2 w 108"/>
                <a:gd name="T9" fmla="*/ 0 h 55"/>
                <a:gd name="T10" fmla="*/ 106 w 108"/>
                <a:gd name="T11" fmla="*/ 0 h 55"/>
                <a:gd name="T12" fmla="*/ 108 w 108"/>
                <a:gd name="T13" fmla="*/ 2 h 55"/>
                <a:gd name="T14" fmla="*/ 108 w 108"/>
                <a:gd name="T15" fmla="*/ 53 h 55"/>
                <a:gd name="T16" fmla="*/ 106 w 108"/>
                <a:gd name="T17" fmla="*/ 55 h 55"/>
                <a:gd name="T18" fmla="*/ 4 w 108"/>
                <a:gd name="T19" fmla="*/ 51 h 55"/>
                <a:gd name="T20" fmla="*/ 104 w 108"/>
                <a:gd name="T21" fmla="*/ 51 h 55"/>
                <a:gd name="T22" fmla="*/ 104 w 108"/>
                <a:gd name="T23" fmla="*/ 4 h 55"/>
                <a:gd name="T24" fmla="*/ 4 w 108"/>
                <a:gd name="T25" fmla="*/ 4 h 55"/>
                <a:gd name="T26" fmla="*/ 4 w 108"/>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55">
                  <a:moveTo>
                    <a:pt x="106" y="55"/>
                  </a:moveTo>
                  <a:cubicBezTo>
                    <a:pt x="2" y="55"/>
                    <a:pt x="2" y="55"/>
                    <a:pt x="2" y="55"/>
                  </a:cubicBezTo>
                  <a:cubicBezTo>
                    <a:pt x="0" y="55"/>
                    <a:pt x="0" y="54"/>
                    <a:pt x="0" y="53"/>
                  </a:cubicBezTo>
                  <a:cubicBezTo>
                    <a:pt x="0" y="2"/>
                    <a:pt x="0" y="2"/>
                    <a:pt x="0" y="2"/>
                  </a:cubicBezTo>
                  <a:cubicBezTo>
                    <a:pt x="0" y="1"/>
                    <a:pt x="0" y="0"/>
                    <a:pt x="2" y="0"/>
                  </a:cubicBezTo>
                  <a:cubicBezTo>
                    <a:pt x="106" y="0"/>
                    <a:pt x="106" y="0"/>
                    <a:pt x="106" y="0"/>
                  </a:cubicBezTo>
                  <a:cubicBezTo>
                    <a:pt x="107" y="0"/>
                    <a:pt x="108" y="1"/>
                    <a:pt x="108" y="2"/>
                  </a:cubicBezTo>
                  <a:cubicBezTo>
                    <a:pt x="108" y="53"/>
                    <a:pt x="108" y="53"/>
                    <a:pt x="108" y="53"/>
                  </a:cubicBezTo>
                  <a:cubicBezTo>
                    <a:pt x="108" y="54"/>
                    <a:pt x="107" y="55"/>
                    <a:pt x="106" y="55"/>
                  </a:cubicBezTo>
                  <a:close/>
                  <a:moveTo>
                    <a:pt x="4" y="51"/>
                  </a:moveTo>
                  <a:cubicBezTo>
                    <a:pt x="104" y="51"/>
                    <a:pt x="104" y="51"/>
                    <a:pt x="104" y="51"/>
                  </a:cubicBezTo>
                  <a:cubicBezTo>
                    <a:pt x="104" y="4"/>
                    <a:pt x="104" y="4"/>
                    <a:pt x="104"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7" name="Freeform 43">
              <a:extLst>
                <a:ext uri="{FF2B5EF4-FFF2-40B4-BE49-F238E27FC236}">
                  <a16:creationId xmlns:a16="http://schemas.microsoft.com/office/drawing/2014/main" id="{E493C674-A9D6-4A2D-A3F5-A5E329C809B6}"/>
                </a:ext>
              </a:extLst>
            </p:cNvPr>
            <p:cNvSpPr>
              <a:spLocks noEditPoints="1"/>
            </p:cNvSpPr>
            <p:nvPr/>
          </p:nvSpPr>
          <p:spPr bwMode="auto">
            <a:xfrm>
              <a:off x="15844838" y="3563938"/>
              <a:ext cx="220663" cy="182563"/>
            </a:xfrm>
            <a:custGeom>
              <a:avLst/>
              <a:gdLst>
                <a:gd name="T0" fmla="*/ 65 w 67"/>
                <a:gd name="T1" fmla="*/ 55 h 55"/>
                <a:gd name="T2" fmla="*/ 2 w 67"/>
                <a:gd name="T3" fmla="*/ 55 h 55"/>
                <a:gd name="T4" fmla="*/ 0 w 67"/>
                <a:gd name="T5" fmla="*/ 53 h 55"/>
                <a:gd name="T6" fmla="*/ 0 w 67"/>
                <a:gd name="T7" fmla="*/ 2 h 55"/>
                <a:gd name="T8" fmla="*/ 2 w 67"/>
                <a:gd name="T9" fmla="*/ 0 h 55"/>
                <a:gd name="T10" fmla="*/ 65 w 67"/>
                <a:gd name="T11" fmla="*/ 0 h 55"/>
                <a:gd name="T12" fmla="*/ 67 w 67"/>
                <a:gd name="T13" fmla="*/ 2 h 55"/>
                <a:gd name="T14" fmla="*/ 67 w 67"/>
                <a:gd name="T15" fmla="*/ 53 h 55"/>
                <a:gd name="T16" fmla="*/ 65 w 67"/>
                <a:gd name="T17" fmla="*/ 55 h 55"/>
                <a:gd name="T18" fmla="*/ 4 w 67"/>
                <a:gd name="T19" fmla="*/ 51 h 55"/>
                <a:gd name="T20" fmla="*/ 63 w 67"/>
                <a:gd name="T21" fmla="*/ 51 h 55"/>
                <a:gd name="T22" fmla="*/ 63 w 67"/>
                <a:gd name="T23" fmla="*/ 4 h 55"/>
                <a:gd name="T24" fmla="*/ 4 w 67"/>
                <a:gd name="T25" fmla="*/ 4 h 55"/>
                <a:gd name="T26" fmla="*/ 4 w 67"/>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5">
                  <a:moveTo>
                    <a:pt x="65" y="55"/>
                  </a:moveTo>
                  <a:cubicBezTo>
                    <a:pt x="2" y="55"/>
                    <a:pt x="2" y="55"/>
                    <a:pt x="2" y="55"/>
                  </a:cubicBezTo>
                  <a:cubicBezTo>
                    <a:pt x="1" y="55"/>
                    <a:pt x="0" y="54"/>
                    <a:pt x="0" y="53"/>
                  </a:cubicBezTo>
                  <a:cubicBezTo>
                    <a:pt x="0" y="2"/>
                    <a:pt x="0" y="2"/>
                    <a:pt x="0" y="2"/>
                  </a:cubicBezTo>
                  <a:cubicBezTo>
                    <a:pt x="0" y="1"/>
                    <a:pt x="1" y="0"/>
                    <a:pt x="2" y="0"/>
                  </a:cubicBezTo>
                  <a:cubicBezTo>
                    <a:pt x="65" y="0"/>
                    <a:pt x="65" y="0"/>
                    <a:pt x="65" y="0"/>
                  </a:cubicBezTo>
                  <a:cubicBezTo>
                    <a:pt x="66" y="0"/>
                    <a:pt x="67" y="1"/>
                    <a:pt x="67" y="2"/>
                  </a:cubicBezTo>
                  <a:cubicBezTo>
                    <a:pt x="67" y="53"/>
                    <a:pt x="67" y="53"/>
                    <a:pt x="67" y="53"/>
                  </a:cubicBezTo>
                  <a:cubicBezTo>
                    <a:pt x="67" y="54"/>
                    <a:pt x="66" y="55"/>
                    <a:pt x="65" y="55"/>
                  </a:cubicBezTo>
                  <a:close/>
                  <a:moveTo>
                    <a:pt x="4" y="51"/>
                  </a:moveTo>
                  <a:cubicBezTo>
                    <a:pt x="63" y="51"/>
                    <a:pt x="63" y="51"/>
                    <a:pt x="63" y="51"/>
                  </a:cubicBezTo>
                  <a:cubicBezTo>
                    <a:pt x="63" y="4"/>
                    <a:pt x="63" y="4"/>
                    <a:pt x="63"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8" name="Freeform 44">
              <a:extLst>
                <a:ext uri="{FF2B5EF4-FFF2-40B4-BE49-F238E27FC236}">
                  <a16:creationId xmlns:a16="http://schemas.microsoft.com/office/drawing/2014/main" id="{E8C3BA43-6C52-4EA0-B763-50A9799D21E0}"/>
                </a:ext>
              </a:extLst>
            </p:cNvPr>
            <p:cNvSpPr>
              <a:spLocks noEditPoints="1"/>
            </p:cNvSpPr>
            <p:nvPr/>
          </p:nvSpPr>
          <p:spPr bwMode="auto">
            <a:xfrm>
              <a:off x="15120938" y="3184525"/>
              <a:ext cx="360363" cy="182563"/>
            </a:xfrm>
            <a:custGeom>
              <a:avLst/>
              <a:gdLst>
                <a:gd name="T0" fmla="*/ 107 w 109"/>
                <a:gd name="T1" fmla="*/ 55 h 55"/>
                <a:gd name="T2" fmla="*/ 2 w 109"/>
                <a:gd name="T3" fmla="*/ 55 h 55"/>
                <a:gd name="T4" fmla="*/ 0 w 109"/>
                <a:gd name="T5" fmla="*/ 53 h 55"/>
                <a:gd name="T6" fmla="*/ 0 w 109"/>
                <a:gd name="T7" fmla="*/ 2 h 55"/>
                <a:gd name="T8" fmla="*/ 2 w 109"/>
                <a:gd name="T9" fmla="*/ 0 h 55"/>
                <a:gd name="T10" fmla="*/ 107 w 109"/>
                <a:gd name="T11" fmla="*/ 0 h 55"/>
                <a:gd name="T12" fmla="*/ 109 w 109"/>
                <a:gd name="T13" fmla="*/ 2 h 55"/>
                <a:gd name="T14" fmla="*/ 109 w 109"/>
                <a:gd name="T15" fmla="*/ 53 h 55"/>
                <a:gd name="T16" fmla="*/ 107 w 109"/>
                <a:gd name="T17" fmla="*/ 55 h 55"/>
                <a:gd name="T18" fmla="*/ 4 w 109"/>
                <a:gd name="T19" fmla="*/ 51 h 55"/>
                <a:gd name="T20" fmla="*/ 105 w 109"/>
                <a:gd name="T21" fmla="*/ 51 h 55"/>
                <a:gd name="T22" fmla="*/ 105 w 109"/>
                <a:gd name="T23" fmla="*/ 4 h 55"/>
                <a:gd name="T24" fmla="*/ 4 w 109"/>
                <a:gd name="T25" fmla="*/ 4 h 55"/>
                <a:gd name="T26" fmla="*/ 4 w 109"/>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5">
                  <a:moveTo>
                    <a:pt x="107" y="55"/>
                  </a:moveTo>
                  <a:cubicBezTo>
                    <a:pt x="2" y="55"/>
                    <a:pt x="2" y="55"/>
                    <a:pt x="2" y="55"/>
                  </a:cubicBezTo>
                  <a:cubicBezTo>
                    <a:pt x="1" y="55"/>
                    <a:pt x="0" y="55"/>
                    <a:pt x="0" y="53"/>
                  </a:cubicBezTo>
                  <a:cubicBezTo>
                    <a:pt x="0" y="2"/>
                    <a:pt x="0" y="2"/>
                    <a:pt x="0" y="2"/>
                  </a:cubicBezTo>
                  <a:cubicBezTo>
                    <a:pt x="0" y="1"/>
                    <a:pt x="1" y="0"/>
                    <a:pt x="2" y="0"/>
                  </a:cubicBezTo>
                  <a:cubicBezTo>
                    <a:pt x="107" y="0"/>
                    <a:pt x="107" y="0"/>
                    <a:pt x="107" y="0"/>
                  </a:cubicBezTo>
                  <a:cubicBezTo>
                    <a:pt x="108" y="0"/>
                    <a:pt x="109" y="1"/>
                    <a:pt x="109" y="2"/>
                  </a:cubicBezTo>
                  <a:cubicBezTo>
                    <a:pt x="109" y="53"/>
                    <a:pt x="109" y="53"/>
                    <a:pt x="109" y="53"/>
                  </a:cubicBezTo>
                  <a:cubicBezTo>
                    <a:pt x="109" y="55"/>
                    <a:pt x="108" y="55"/>
                    <a:pt x="107" y="55"/>
                  </a:cubicBezTo>
                  <a:close/>
                  <a:moveTo>
                    <a:pt x="4" y="51"/>
                  </a:moveTo>
                  <a:cubicBezTo>
                    <a:pt x="105" y="51"/>
                    <a:pt x="105" y="51"/>
                    <a:pt x="105" y="51"/>
                  </a:cubicBezTo>
                  <a:cubicBezTo>
                    <a:pt x="105" y="4"/>
                    <a:pt x="105" y="4"/>
                    <a:pt x="105"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9" name="Freeform 45">
              <a:extLst>
                <a:ext uri="{FF2B5EF4-FFF2-40B4-BE49-F238E27FC236}">
                  <a16:creationId xmlns:a16="http://schemas.microsoft.com/office/drawing/2014/main" id="{D8E11D79-866C-4EBB-8154-E976130BC8D8}"/>
                </a:ext>
              </a:extLst>
            </p:cNvPr>
            <p:cNvSpPr>
              <a:spLocks noEditPoints="1"/>
            </p:cNvSpPr>
            <p:nvPr/>
          </p:nvSpPr>
          <p:spPr bwMode="auto">
            <a:xfrm>
              <a:off x="15346363" y="3373438"/>
              <a:ext cx="358775" cy="184150"/>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0" name="Freeform 46">
              <a:extLst>
                <a:ext uri="{FF2B5EF4-FFF2-40B4-BE49-F238E27FC236}">
                  <a16:creationId xmlns:a16="http://schemas.microsoft.com/office/drawing/2014/main" id="{DEFD3A92-F79D-4C32-8501-D247654EEE99}"/>
                </a:ext>
              </a:extLst>
            </p:cNvPr>
            <p:cNvSpPr>
              <a:spLocks noEditPoints="1"/>
            </p:cNvSpPr>
            <p:nvPr/>
          </p:nvSpPr>
          <p:spPr bwMode="auto">
            <a:xfrm>
              <a:off x="15705138" y="3373438"/>
              <a:ext cx="360363" cy="184150"/>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1" name="Freeform 47">
              <a:extLst>
                <a:ext uri="{FF2B5EF4-FFF2-40B4-BE49-F238E27FC236}">
                  <a16:creationId xmlns:a16="http://schemas.microsoft.com/office/drawing/2014/main" id="{84791EFF-8CB4-4CC5-9282-31A88C5959EA}"/>
                </a:ext>
              </a:extLst>
            </p:cNvPr>
            <p:cNvSpPr>
              <a:spLocks noEditPoints="1"/>
            </p:cNvSpPr>
            <p:nvPr/>
          </p:nvSpPr>
          <p:spPr bwMode="auto">
            <a:xfrm>
              <a:off x="15705138" y="3752850"/>
              <a:ext cx="360363" cy="185738"/>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2" name="Freeform 48">
              <a:extLst>
                <a:ext uri="{FF2B5EF4-FFF2-40B4-BE49-F238E27FC236}">
                  <a16:creationId xmlns:a16="http://schemas.microsoft.com/office/drawing/2014/main" id="{4FEA9424-BEDC-4E19-980F-2F431E04777C}"/>
                </a:ext>
              </a:extLst>
            </p:cNvPr>
            <p:cNvSpPr>
              <a:spLocks noEditPoints="1"/>
            </p:cNvSpPr>
            <p:nvPr/>
          </p:nvSpPr>
          <p:spPr bwMode="auto">
            <a:xfrm>
              <a:off x="15120938" y="3373438"/>
              <a:ext cx="222250" cy="184150"/>
            </a:xfrm>
            <a:custGeom>
              <a:avLst/>
              <a:gdLst>
                <a:gd name="T0" fmla="*/ 65 w 67"/>
                <a:gd name="T1" fmla="*/ 56 h 56"/>
                <a:gd name="T2" fmla="*/ 2 w 67"/>
                <a:gd name="T3" fmla="*/ 56 h 56"/>
                <a:gd name="T4" fmla="*/ 0 w 67"/>
                <a:gd name="T5" fmla="*/ 54 h 56"/>
                <a:gd name="T6" fmla="*/ 0 w 67"/>
                <a:gd name="T7" fmla="*/ 2 h 56"/>
                <a:gd name="T8" fmla="*/ 2 w 67"/>
                <a:gd name="T9" fmla="*/ 0 h 56"/>
                <a:gd name="T10" fmla="*/ 65 w 67"/>
                <a:gd name="T11" fmla="*/ 0 h 56"/>
                <a:gd name="T12" fmla="*/ 67 w 67"/>
                <a:gd name="T13" fmla="*/ 2 h 56"/>
                <a:gd name="T14" fmla="*/ 67 w 67"/>
                <a:gd name="T15" fmla="*/ 54 h 56"/>
                <a:gd name="T16" fmla="*/ 65 w 67"/>
                <a:gd name="T17" fmla="*/ 56 h 56"/>
                <a:gd name="T18" fmla="*/ 4 w 67"/>
                <a:gd name="T19" fmla="*/ 52 h 56"/>
                <a:gd name="T20" fmla="*/ 63 w 67"/>
                <a:gd name="T21" fmla="*/ 52 h 56"/>
                <a:gd name="T22" fmla="*/ 63 w 67"/>
                <a:gd name="T23" fmla="*/ 4 h 56"/>
                <a:gd name="T24" fmla="*/ 4 w 67"/>
                <a:gd name="T25" fmla="*/ 4 h 56"/>
                <a:gd name="T26" fmla="*/ 4 w 6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6">
                  <a:moveTo>
                    <a:pt x="65" y="56"/>
                  </a:moveTo>
                  <a:cubicBezTo>
                    <a:pt x="2" y="56"/>
                    <a:pt x="2" y="56"/>
                    <a:pt x="2" y="56"/>
                  </a:cubicBezTo>
                  <a:cubicBezTo>
                    <a:pt x="1" y="56"/>
                    <a:pt x="0" y="55"/>
                    <a:pt x="0" y="54"/>
                  </a:cubicBezTo>
                  <a:cubicBezTo>
                    <a:pt x="0" y="2"/>
                    <a:pt x="0" y="2"/>
                    <a:pt x="0" y="2"/>
                  </a:cubicBezTo>
                  <a:cubicBezTo>
                    <a:pt x="0" y="1"/>
                    <a:pt x="1" y="0"/>
                    <a:pt x="2" y="0"/>
                  </a:cubicBezTo>
                  <a:cubicBezTo>
                    <a:pt x="65" y="0"/>
                    <a:pt x="65" y="0"/>
                    <a:pt x="65" y="0"/>
                  </a:cubicBezTo>
                  <a:cubicBezTo>
                    <a:pt x="66" y="0"/>
                    <a:pt x="67" y="1"/>
                    <a:pt x="67" y="2"/>
                  </a:cubicBezTo>
                  <a:cubicBezTo>
                    <a:pt x="67" y="54"/>
                    <a:pt x="67" y="54"/>
                    <a:pt x="67" y="54"/>
                  </a:cubicBezTo>
                  <a:cubicBezTo>
                    <a:pt x="67" y="55"/>
                    <a:pt x="66" y="56"/>
                    <a:pt x="65" y="56"/>
                  </a:cubicBezTo>
                  <a:close/>
                  <a:moveTo>
                    <a:pt x="4" y="52"/>
                  </a:moveTo>
                  <a:cubicBezTo>
                    <a:pt x="63" y="52"/>
                    <a:pt x="63" y="52"/>
                    <a:pt x="63" y="52"/>
                  </a:cubicBezTo>
                  <a:cubicBezTo>
                    <a:pt x="63" y="4"/>
                    <a:pt x="63" y="4"/>
                    <a:pt x="63"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3" name="Freeform 49">
              <a:extLst>
                <a:ext uri="{FF2B5EF4-FFF2-40B4-BE49-F238E27FC236}">
                  <a16:creationId xmlns:a16="http://schemas.microsoft.com/office/drawing/2014/main" id="{BC3E32FA-F8E4-42DB-8187-EE8BE76A1419}"/>
                </a:ext>
              </a:extLst>
            </p:cNvPr>
            <p:cNvSpPr>
              <a:spLocks noEditPoints="1"/>
            </p:cNvSpPr>
            <p:nvPr/>
          </p:nvSpPr>
          <p:spPr bwMode="auto">
            <a:xfrm>
              <a:off x="15120938" y="3563938"/>
              <a:ext cx="360363" cy="182563"/>
            </a:xfrm>
            <a:custGeom>
              <a:avLst/>
              <a:gdLst>
                <a:gd name="T0" fmla="*/ 107 w 109"/>
                <a:gd name="T1" fmla="*/ 55 h 55"/>
                <a:gd name="T2" fmla="*/ 2 w 109"/>
                <a:gd name="T3" fmla="*/ 55 h 55"/>
                <a:gd name="T4" fmla="*/ 0 w 109"/>
                <a:gd name="T5" fmla="*/ 53 h 55"/>
                <a:gd name="T6" fmla="*/ 0 w 109"/>
                <a:gd name="T7" fmla="*/ 2 h 55"/>
                <a:gd name="T8" fmla="*/ 2 w 109"/>
                <a:gd name="T9" fmla="*/ 0 h 55"/>
                <a:gd name="T10" fmla="*/ 107 w 109"/>
                <a:gd name="T11" fmla="*/ 0 h 55"/>
                <a:gd name="T12" fmla="*/ 109 w 109"/>
                <a:gd name="T13" fmla="*/ 2 h 55"/>
                <a:gd name="T14" fmla="*/ 109 w 109"/>
                <a:gd name="T15" fmla="*/ 53 h 55"/>
                <a:gd name="T16" fmla="*/ 107 w 109"/>
                <a:gd name="T17" fmla="*/ 55 h 55"/>
                <a:gd name="T18" fmla="*/ 4 w 109"/>
                <a:gd name="T19" fmla="*/ 51 h 55"/>
                <a:gd name="T20" fmla="*/ 105 w 109"/>
                <a:gd name="T21" fmla="*/ 51 h 55"/>
                <a:gd name="T22" fmla="*/ 105 w 109"/>
                <a:gd name="T23" fmla="*/ 4 h 55"/>
                <a:gd name="T24" fmla="*/ 4 w 109"/>
                <a:gd name="T25" fmla="*/ 4 h 55"/>
                <a:gd name="T26" fmla="*/ 4 w 109"/>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5">
                  <a:moveTo>
                    <a:pt x="107" y="55"/>
                  </a:moveTo>
                  <a:cubicBezTo>
                    <a:pt x="2" y="55"/>
                    <a:pt x="2" y="55"/>
                    <a:pt x="2" y="55"/>
                  </a:cubicBezTo>
                  <a:cubicBezTo>
                    <a:pt x="1" y="55"/>
                    <a:pt x="0" y="54"/>
                    <a:pt x="0" y="53"/>
                  </a:cubicBezTo>
                  <a:cubicBezTo>
                    <a:pt x="0" y="2"/>
                    <a:pt x="0" y="2"/>
                    <a:pt x="0" y="2"/>
                  </a:cubicBezTo>
                  <a:cubicBezTo>
                    <a:pt x="0" y="1"/>
                    <a:pt x="1" y="0"/>
                    <a:pt x="2" y="0"/>
                  </a:cubicBezTo>
                  <a:cubicBezTo>
                    <a:pt x="107" y="0"/>
                    <a:pt x="107" y="0"/>
                    <a:pt x="107" y="0"/>
                  </a:cubicBezTo>
                  <a:cubicBezTo>
                    <a:pt x="108" y="0"/>
                    <a:pt x="109" y="1"/>
                    <a:pt x="109" y="2"/>
                  </a:cubicBezTo>
                  <a:cubicBezTo>
                    <a:pt x="109" y="53"/>
                    <a:pt x="109" y="53"/>
                    <a:pt x="109" y="53"/>
                  </a:cubicBezTo>
                  <a:cubicBezTo>
                    <a:pt x="109" y="54"/>
                    <a:pt x="108" y="55"/>
                    <a:pt x="107" y="55"/>
                  </a:cubicBezTo>
                  <a:close/>
                  <a:moveTo>
                    <a:pt x="4" y="51"/>
                  </a:moveTo>
                  <a:cubicBezTo>
                    <a:pt x="105" y="51"/>
                    <a:pt x="105" y="51"/>
                    <a:pt x="105" y="51"/>
                  </a:cubicBezTo>
                  <a:cubicBezTo>
                    <a:pt x="105" y="4"/>
                    <a:pt x="105" y="4"/>
                    <a:pt x="105"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4" name="Freeform 50">
              <a:extLst>
                <a:ext uri="{FF2B5EF4-FFF2-40B4-BE49-F238E27FC236}">
                  <a16:creationId xmlns:a16="http://schemas.microsoft.com/office/drawing/2014/main" id="{80AF2317-ACE3-4D8F-8B72-91B0E1043850}"/>
                </a:ext>
              </a:extLst>
            </p:cNvPr>
            <p:cNvSpPr>
              <a:spLocks noEditPoints="1"/>
            </p:cNvSpPr>
            <p:nvPr/>
          </p:nvSpPr>
          <p:spPr bwMode="auto">
            <a:xfrm>
              <a:off x="15346363" y="3752850"/>
              <a:ext cx="358775" cy="185738"/>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5" name="Freeform 51">
              <a:extLst>
                <a:ext uri="{FF2B5EF4-FFF2-40B4-BE49-F238E27FC236}">
                  <a16:creationId xmlns:a16="http://schemas.microsoft.com/office/drawing/2014/main" id="{EC6247AF-31E3-43D1-B988-8CE3FA5CF7C0}"/>
                </a:ext>
              </a:extLst>
            </p:cNvPr>
            <p:cNvSpPr>
              <a:spLocks noEditPoints="1"/>
            </p:cNvSpPr>
            <p:nvPr/>
          </p:nvSpPr>
          <p:spPr bwMode="auto">
            <a:xfrm>
              <a:off x="15120938" y="3752850"/>
              <a:ext cx="222250" cy="185738"/>
            </a:xfrm>
            <a:custGeom>
              <a:avLst/>
              <a:gdLst>
                <a:gd name="T0" fmla="*/ 65 w 67"/>
                <a:gd name="T1" fmla="*/ 56 h 56"/>
                <a:gd name="T2" fmla="*/ 2 w 67"/>
                <a:gd name="T3" fmla="*/ 56 h 56"/>
                <a:gd name="T4" fmla="*/ 0 w 67"/>
                <a:gd name="T5" fmla="*/ 54 h 56"/>
                <a:gd name="T6" fmla="*/ 0 w 67"/>
                <a:gd name="T7" fmla="*/ 2 h 56"/>
                <a:gd name="T8" fmla="*/ 2 w 67"/>
                <a:gd name="T9" fmla="*/ 0 h 56"/>
                <a:gd name="T10" fmla="*/ 65 w 67"/>
                <a:gd name="T11" fmla="*/ 0 h 56"/>
                <a:gd name="T12" fmla="*/ 67 w 67"/>
                <a:gd name="T13" fmla="*/ 2 h 56"/>
                <a:gd name="T14" fmla="*/ 67 w 67"/>
                <a:gd name="T15" fmla="*/ 54 h 56"/>
                <a:gd name="T16" fmla="*/ 65 w 67"/>
                <a:gd name="T17" fmla="*/ 56 h 56"/>
                <a:gd name="T18" fmla="*/ 4 w 67"/>
                <a:gd name="T19" fmla="*/ 52 h 56"/>
                <a:gd name="T20" fmla="*/ 63 w 67"/>
                <a:gd name="T21" fmla="*/ 52 h 56"/>
                <a:gd name="T22" fmla="*/ 63 w 67"/>
                <a:gd name="T23" fmla="*/ 4 h 56"/>
                <a:gd name="T24" fmla="*/ 4 w 67"/>
                <a:gd name="T25" fmla="*/ 4 h 56"/>
                <a:gd name="T26" fmla="*/ 4 w 6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6">
                  <a:moveTo>
                    <a:pt x="65" y="56"/>
                  </a:moveTo>
                  <a:cubicBezTo>
                    <a:pt x="2" y="56"/>
                    <a:pt x="2" y="56"/>
                    <a:pt x="2" y="56"/>
                  </a:cubicBezTo>
                  <a:cubicBezTo>
                    <a:pt x="1" y="56"/>
                    <a:pt x="0" y="55"/>
                    <a:pt x="0" y="54"/>
                  </a:cubicBezTo>
                  <a:cubicBezTo>
                    <a:pt x="0" y="2"/>
                    <a:pt x="0" y="2"/>
                    <a:pt x="0" y="2"/>
                  </a:cubicBezTo>
                  <a:cubicBezTo>
                    <a:pt x="0" y="1"/>
                    <a:pt x="1" y="0"/>
                    <a:pt x="2" y="0"/>
                  </a:cubicBezTo>
                  <a:cubicBezTo>
                    <a:pt x="65" y="0"/>
                    <a:pt x="65" y="0"/>
                    <a:pt x="65" y="0"/>
                  </a:cubicBezTo>
                  <a:cubicBezTo>
                    <a:pt x="66" y="0"/>
                    <a:pt x="67" y="1"/>
                    <a:pt x="67" y="2"/>
                  </a:cubicBezTo>
                  <a:cubicBezTo>
                    <a:pt x="67" y="54"/>
                    <a:pt x="67" y="54"/>
                    <a:pt x="67" y="54"/>
                  </a:cubicBezTo>
                  <a:cubicBezTo>
                    <a:pt x="67" y="55"/>
                    <a:pt x="66" y="56"/>
                    <a:pt x="65" y="56"/>
                  </a:cubicBezTo>
                  <a:close/>
                  <a:moveTo>
                    <a:pt x="4" y="52"/>
                  </a:moveTo>
                  <a:cubicBezTo>
                    <a:pt x="63" y="52"/>
                    <a:pt x="63" y="52"/>
                    <a:pt x="63" y="52"/>
                  </a:cubicBezTo>
                  <a:cubicBezTo>
                    <a:pt x="63" y="4"/>
                    <a:pt x="63" y="4"/>
                    <a:pt x="63"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46" name="Group 345">
            <a:extLst>
              <a:ext uri="{FF2B5EF4-FFF2-40B4-BE49-F238E27FC236}">
                <a16:creationId xmlns:a16="http://schemas.microsoft.com/office/drawing/2014/main" id="{2D68EADF-D789-47EB-8F5F-E1082E2208AC}"/>
              </a:ext>
            </a:extLst>
          </p:cNvPr>
          <p:cNvGrpSpPr/>
          <p:nvPr/>
        </p:nvGrpSpPr>
        <p:grpSpPr>
          <a:xfrm>
            <a:off x="7275347" y="2838450"/>
            <a:ext cx="439470" cy="350838"/>
            <a:chOff x="15120938" y="3184525"/>
            <a:chExt cx="944563" cy="754063"/>
          </a:xfrm>
        </p:grpSpPr>
        <p:sp>
          <p:nvSpPr>
            <p:cNvPr id="347" name="Freeform 40">
              <a:extLst>
                <a:ext uri="{FF2B5EF4-FFF2-40B4-BE49-F238E27FC236}">
                  <a16:creationId xmlns:a16="http://schemas.microsoft.com/office/drawing/2014/main" id="{D3DD6C2C-7579-4393-8551-043A5FCB6226}"/>
                </a:ext>
              </a:extLst>
            </p:cNvPr>
            <p:cNvSpPr>
              <a:spLocks noEditPoints="1"/>
            </p:cNvSpPr>
            <p:nvPr/>
          </p:nvSpPr>
          <p:spPr bwMode="auto">
            <a:xfrm>
              <a:off x="15484475" y="3184525"/>
              <a:ext cx="355600" cy="182563"/>
            </a:xfrm>
            <a:custGeom>
              <a:avLst/>
              <a:gdLst>
                <a:gd name="T0" fmla="*/ 106 w 108"/>
                <a:gd name="T1" fmla="*/ 55 h 55"/>
                <a:gd name="T2" fmla="*/ 2 w 108"/>
                <a:gd name="T3" fmla="*/ 55 h 55"/>
                <a:gd name="T4" fmla="*/ 0 w 108"/>
                <a:gd name="T5" fmla="*/ 53 h 55"/>
                <a:gd name="T6" fmla="*/ 0 w 108"/>
                <a:gd name="T7" fmla="*/ 2 h 55"/>
                <a:gd name="T8" fmla="*/ 2 w 108"/>
                <a:gd name="T9" fmla="*/ 0 h 55"/>
                <a:gd name="T10" fmla="*/ 106 w 108"/>
                <a:gd name="T11" fmla="*/ 0 h 55"/>
                <a:gd name="T12" fmla="*/ 108 w 108"/>
                <a:gd name="T13" fmla="*/ 2 h 55"/>
                <a:gd name="T14" fmla="*/ 108 w 108"/>
                <a:gd name="T15" fmla="*/ 53 h 55"/>
                <a:gd name="T16" fmla="*/ 106 w 108"/>
                <a:gd name="T17" fmla="*/ 55 h 55"/>
                <a:gd name="T18" fmla="*/ 4 w 108"/>
                <a:gd name="T19" fmla="*/ 51 h 55"/>
                <a:gd name="T20" fmla="*/ 104 w 108"/>
                <a:gd name="T21" fmla="*/ 51 h 55"/>
                <a:gd name="T22" fmla="*/ 104 w 108"/>
                <a:gd name="T23" fmla="*/ 4 h 55"/>
                <a:gd name="T24" fmla="*/ 4 w 108"/>
                <a:gd name="T25" fmla="*/ 4 h 55"/>
                <a:gd name="T26" fmla="*/ 4 w 108"/>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55">
                  <a:moveTo>
                    <a:pt x="106" y="55"/>
                  </a:moveTo>
                  <a:cubicBezTo>
                    <a:pt x="2" y="55"/>
                    <a:pt x="2" y="55"/>
                    <a:pt x="2" y="55"/>
                  </a:cubicBezTo>
                  <a:cubicBezTo>
                    <a:pt x="0" y="55"/>
                    <a:pt x="0" y="55"/>
                    <a:pt x="0" y="53"/>
                  </a:cubicBezTo>
                  <a:cubicBezTo>
                    <a:pt x="0" y="2"/>
                    <a:pt x="0" y="2"/>
                    <a:pt x="0" y="2"/>
                  </a:cubicBezTo>
                  <a:cubicBezTo>
                    <a:pt x="0" y="1"/>
                    <a:pt x="0" y="0"/>
                    <a:pt x="2" y="0"/>
                  </a:cubicBezTo>
                  <a:cubicBezTo>
                    <a:pt x="106" y="0"/>
                    <a:pt x="106" y="0"/>
                    <a:pt x="106" y="0"/>
                  </a:cubicBezTo>
                  <a:cubicBezTo>
                    <a:pt x="107" y="0"/>
                    <a:pt x="108" y="1"/>
                    <a:pt x="108" y="2"/>
                  </a:cubicBezTo>
                  <a:cubicBezTo>
                    <a:pt x="108" y="53"/>
                    <a:pt x="108" y="53"/>
                    <a:pt x="108" y="53"/>
                  </a:cubicBezTo>
                  <a:cubicBezTo>
                    <a:pt x="108" y="55"/>
                    <a:pt x="107" y="55"/>
                    <a:pt x="106" y="55"/>
                  </a:cubicBezTo>
                  <a:close/>
                  <a:moveTo>
                    <a:pt x="4" y="51"/>
                  </a:moveTo>
                  <a:cubicBezTo>
                    <a:pt x="104" y="51"/>
                    <a:pt x="104" y="51"/>
                    <a:pt x="104" y="51"/>
                  </a:cubicBezTo>
                  <a:cubicBezTo>
                    <a:pt x="104" y="4"/>
                    <a:pt x="104" y="4"/>
                    <a:pt x="104"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8" name="Freeform 41">
              <a:extLst>
                <a:ext uri="{FF2B5EF4-FFF2-40B4-BE49-F238E27FC236}">
                  <a16:creationId xmlns:a16="http://schemas.microsoft.com/office/drawing/2014/main" id="{F889A454-3B6B-4614-956D-69FB91DE974D}"/>
                </a:ext>
              </a:extLst>
            </p:cNvPr>
            <p:cNvSpPr>
              <a:spLocks noEditPoints="1"/>
            </p:cNvSpPr>
            <p:nvPr/>
          </p:nvSpPr>
          <p:spPr bwMode="auto">
            <a:xfrm>
              <a:off x="15844838" y="3184525"/>
              <a:ext cx="220663" cy="182563"/>
            </a:xfrm>
            <a:custGeom>
              <a:avLst/>
              <a:gdLst>
                <a:gd name="T0" fmla="*/ 65 w 67"/>
                <a:gd name="T1" fmla="*/ 55 h 55"/>
                <a:gd name="T2" fmla="*/ 2 w 67"/>
                <a:gd name="T3" fmla="*/ 55 h 55"/>
                <a:gd name="T4" fmla="*/ 0 w 67"/>
                <a:gd name="T5" fmla="*/ 53 h 55"/>
                <a:gd name="T6" fmla="*/ 0 w 67"/>
                <a:gd name="T7" fmla="*/ 2 h 55"/>
                <a:gd name="T8" fmla="*/ 2 w 67"/>
                <a:gd name="T9" fmla="*/ 0 h 55"/>
                <a:gd name="T10" fmla="*/ 65 w 67"/>
                <a:gd name="T11" fmla="*/ 0 h 55"/>
                <a:gd name="T12" fmla="*/ 67 w 67"/>
                <a:gd name="T13" fmla="*/ 2 h 55"/>
                <a:gd name="T14" fmla="*/ 67 w 67"/>
                <a:gd name="T15" fmla="*/ 53 h 55"/>
                <a:gd name="T16" fmla="*/ 65 w 67"/>
                <a:gd name="T17" fmla="*/ 55 h 55"/>
                <a:gd name="T18" fmla="*/ 4 w 67"/>
                <a:gd name="T19" fmla="*/ 51 h 55"/>
                <a:gd name="T20" fmla="*/ 63 w 67"/>
                <a:gd name="T21" fmla="*/ 51 h 55"/>
                <a:gd name="T22" fmla="*/ 63 w 67"/>
                <a:gd name="T23" fmla="*/ 4 h 55"/>
                <a:gd name="T24" fmla="*/ 4 w 67"/>
                <a:gd name="T25" fmla="*/ 4 h 55"/>
                <a:gd name="T26" fmla="*/ 4 w 67"/>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5">
                  <a:moveTo>
                    <a:pt x="65" y="55"/>
                  </a:moveTo>
                  <a:cubicBezTo>
                    <a:pt x="2" y="55"/>
                    <a:pt x="2" y="55"/>
                    <a:pt x="2" y="55"/>
                  </a:cubicBezTo>
                  <a:cubicBezTo>
                    <a:pt x="1" y="55"/>
                    <a:pt x="0" y="55"/>
                    <a:pt x="0" y="53"/>
                  </a:cubicBezTo>
                  <a:cubicBezTo>
                    <a:pt x="0" y="2"/>
                    <a:pt x="0" y="2"/>
                    <a:pt x="0" y="2"/>
                  </a:cubicBezTo>
                  <a:cubicBezTo>
                    <a:pt x="0" y="1"/>
                    <a:pt x="1" y="0"/>
                    <a:pt x="2" y="0"/>
                  </a:cubicBezTo>
                  <a:cubicBezTo>
                    <a:pt x="65" y="0"/>
                    <a:pt x="65" y="0"/>
                    <a:pt x="65" y="0"/>
                  </a:cubicBezTo>
                  <a:cubicBezTo>
                    <a:pt x="66" y="0"/>
                    <a:pt x="67" y="1"/>
                    <a:pt x="67" y="2"/>
                  </a:cubicBezTo>
                  <a:cubicBezTo>
                    <a:pt x="67" y="53"/>
                    <a:pt x="67" y="53"/>
                    <a:pt x="67" y="53"/>
                  </a:cubicBezTo>
                  <a:cubicBezTo>
                    <a:pt x="67" y="55"/>
                    <a:pt x="66" y="55"/>
                    <a:pt x="65" y="55"/>
                  </a:cubicBezTo>
                  <a:close/>
                  <a:moveTo>
                    <a:pt x="4" y="51"/>
                  </a:moveTo>
                  <a:cubicBezTo>
                    <a:pt x="63" y="51"/>
                    <a:pt x="63" y="51"/>
                    <a:pt x="63" y="51"/>
                  </a:cubicBezTo>
                  <a:cubicBezTo>
                    <a:pt x="63" y="4"/>
                    <a:pt x="63" y="4"/>
                    <a:pt x="63"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49" name="Freeform 42">
              <a:extLst>
                <a:ext uri="{FF2B5EF4-FFF2-40B4-BE49-F238E27FC236}">
                  <a16:creationId xmlns:a16="http://schemas.microsoft.com/office/drawing/2014/main" id="{F23E6A09-B76F-4153-8831-0452CCA914B9}"/>
                </a:ext>
              </a:extLst>
            </p:cNvPr>
            <p:cNvSpPr>
              <a:spLocks noEditPoints="1"/>
            </p:cNvSpPr>
            <p:nvPr/>
          </p:nvSpPr>
          <p:spPr bwMode="auto">
            <a:xfrm>
              <a:off x="15484475" y="3563938"/>
              <a:ext cx="355600" cy="182563"/>
            </a:xfrm>
            <a:custGeom>
              <a:avLst/>
              <a:gdLst>
                <a:gd name="T0" fmla="*/ 106 w 108"/>
                <a:gd name="T1" fmla="*/ 55 h 55"/>
                <a:gd name="T2" fmla="*/ 2 w 108"/>
                <a:gd name="T3" fmla="*/ 55 h 55"/>
                <a:gd name="T4" fmla="*/ 0 w 108"/>
                <a:gd name="T5" fmla="*/ 53 h 55"/>
                <a:gd name="T6" fmla="*/ 0 w 108"/>
                <a:gd name="T7" fmla="*/ 2 h 55"/>
                <a:gd name="T8" fmla="*/ 2 w 108"/>
                <a:gd name="T9" fmla="*/ 0 h 55"/>
                <a:gd name="T10" fmla="*/ 106 w 108"/>
                <a:gd name="T11" fmla="*/ 0 h 55"/>
                <a:gd name="T12" fmla="*/ 108 w 108"/>
                <a:gd name="T13" fmla="*/ 2 h 55"/>
                <a:gd name="T14" fmla="*/ 108 w 108"/>
                <a:gd name="T15" fmla="*/ 53 h 55"/>
                <a:gd name="T16" fmla="*/ 106 w 108"/>
                <a:gd name="T17" fmla="*/ 55 h 55"/>
                <a:gd name="T18" fmla="*/ 4 w 108"/>
                <a:gd name="T19" fmla="*/ 51 h 55"/>
                <a:gd name="T20" fmla="*/ 104 w 108"/>
                <a:gd name="T21" fmla="*/ 51 h 55"/>
                <a:gd name="T22" fmla="*/ 104 w 108"/>
                <a:gd name="T23" fmla="*/ 4 h 55"/>
                <a:gd name="T24" fmla="*/ 4 w 108"/>
                <a:gd name="T25" fmla="*/ 4 h 55"/>
                <a:gd name="T26" fmla="*/ 4 w 108"/>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55">
                  <a:moveTo>
                    <a:pt x="106" y="55"/>
                  </a:moveTo>
                  <a:cubicBezTo>
                    <a:pt x="2" y="55"/>
                    <a:pt x="2" y="55"/>
                    <a:pt x="2" y="55"/>
                  </a:cubicBezTo>
                  <a:cubicBezTo>
                    <a:pt x="0" y="55"/>
                    <a:pt x="0" y="54"/>
                    <a:pt x="0" y="53"/>
                  </a:cubicBezTo>
                  <a:cubicBezTo>
                    <a:pt x="0" y="2"/>
                    <a:pt x="0" y="2"/>
                    <a:pt x="0" y="2"/>
                  </a:cubicBezTo>
                  <a:cubicBezTo>
                    <a:pt x="0" y="1"/>
                    <a:pt x="0" y="0"/>
                    <a:pt x="2" y="0"/>
                  </a:cubicBezTo>
                  <a:cubicBezTo>
                    <a:pt x="106" y="0"/>
                    <a:pt x="106" y="0"/>
                    <a:pt x="106" y="0"/>
                  </a:cubicBezTo>
                  <a:cubicBezTo>
                    <a:pt x="107" y="0"/>
                    <a:pt x="108" y="1"/>
                    <a:pt x="108" y="2"/>
                  </a:cubicBezTo>
                  <a:cubicBezTo>
                    <a:pt x="108" y="53"/>
                    <a:pt x="108" y="53"/>
                    <a:pt x="108" y="53"/>
                  </a:cubicBezTo>
                  <a:cubicBezTo>
                    <a:pt x="108" y="54"/>
                    <a:pt x="107" y="55"/>
                    <a:pt x="106" y="55"/>
                  </a:cubicBezTo>
                  <a:close/>
                  <a:moveTo>
                    <a:pt x="4" y="51"/>
                  </a:moveTo>
                  <a:cubicBezTo>
                    <a:pt x="104" y="51"/>
                    <a:pt x="104" y="51"/>
                    <a:pt x="104" y="51"/>
                  </a:cubicBezTo>
                  <a:cubicBezTo>
                    <a:pt x="104" y="4"/>
                    <a:pt x="104" y="4"/>
                    <a:pt x="104"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0" name="Freeform 43">
              <a:extLst>
                <a:ext uri="{FF2B5EF4-FFF2-40B4-BE49-F238E27FC236}">
                  <a16:creationId xmlns:a16="http://schemas.microsoft.com/office/drawing/2014/main" id="{7C3535F1-357E-4720-8F2C-BF011B923F18}"/>
                </a:ext>
              </a:extLst>
            </p:cNvPr>
            <p:cNvSpPr>
              <a:spLocks noEditPoints="1"/>
            </p:cNvSpPr>
            <p:nvPr/>
          </p:nvSpPr>
          <p:spPr bwMode="auto">
            <a:xfrm>
              <a:off x="15844838" y="3563938"/>
              <a:ext cx="220663" cy="182563"/>
            </a:xfrm>
            <a:custGeom>
              <a:avLst/>
              <a:gdLst>
                <a:gd name="T0" fmla="*/ 65 w 67"/>
                <a:gd name="T1" fmla="*/ 55 h 55"/>
                <a:gd name="T2" fmla="*/ 2 w 67"/>
                <a:gd name="T3" fmla="*/ 55 h 55"/>
                <a:gd name="T4" fmla="*/ 0 w 67"/>
                <a:gd name="T5" fmla="*/ 53 h 55"/>
                <a:gd name="T6" fmla="*/ 0 w 67"/>
                <a:gd name="T7" fmla="*/ 2 h 55"/>
                <a:gd name="T8" fmla="*/ 2 w 67"/>
                <a:gd name="T9" fmla="*/ 0 h 55"/>
                <a:gd name="T10" fmla="*/ 65 w 67"/>
                <a:gd name="T11" fmla="*/ 0 h 55"/>
                <a:gd name="T12" fmla="*/ 67 w 67"/>
                <a:gd name="T13" fmla="*/ 2 h 55"/>
                <a:gd name="T14" fmla="*/ 67 w 67"/>
                <a:gd name="T15" fmla="*/ 53 h 55"/>
                <a:gd name="T16" fmla="*/ 65 w 67"/>
                <a:gd name="T17" fmla="*/ 55 h 55"/>
                <a:gd name="T18" fmla="*/ 4 w 67"/>
                <a:gd name="T19" fmla="*/ 51 h 55"/>
                <a:gd name="T20" fmla="*/ 63 w 67"/>
                <a:gd name="T21" fmla="*/ 51 h 55"/>
                <a:gd name="T22" fmla="*/ 63 w 67"/>
                <a:gd name="T23" fmla="*/ 4 h 55"/>
                <a:gd name="T24" fmla="*/ 4 w 67"/>
                <a:gd name="T25" fmla="*/ 4 h 55"/>
                <a:gd name="T26" fmla="*/ 4 w 67"/>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5">
                  <a:moveTo>
                    <a:pt x="65" y="55"/>
                  </a:moveTo>
                  <a:cubicBezTo>
                    <a:pt x="2" y="55"/>
                    <a:pt x="2" y="55"/>
                    <a:pt x="2" y="55"/>
                  </a:cubicBezTo>
                  <a:cubicBezTo>
                    <a:pt x="1" y="55"/>
                    <a:pt x="0" y="54"/>
                    <a:pt x="0" y="53"/>
                  </a:cubicBezTo>
                  <a:cubicBezTo>
                    <a:pt x="0" y="2"/>
                    <a:pt x="0" y="2"/>
                    <a:pt x="0" y="2"/>
                  </a:cubicBezTo>
                  <a:cubicBezTo>
                    <a:pt x="0" y="1"/>
                    <a:pt x="1" y="0"/>
                    <a:pt x="2" y="0"/>
                  </a:cubicBezTo>
                  <a:cubicBezTo>
                    <a:pt x="65" y="0"/>
                    <a:pt x="65" y="0"/>
                    <a:pt x="65" y="0"/>
                  </a:cubicBezTo>
                  <a:cubicBezTo>
                    <a:pt x="66" y="0"/>
                    <a:pt x="67" y="1"/>
                    <a:pt x="67" y="2"/>
                  </a:cubicBezTo>
                  <a:cubicBezTo>
                    <a:pt x="67" y="53"/>
                    <a:pt x="67" y="53"/>
                    <a:pt x="67" y="53"/>
                  </a:cubicBezTo>
                  <a:cubicBezTo>
                    <a:pt x="67" y="54"/>
                    <a:pt x="66" y="55"/>
                    <a:pt x="65" y="55"/>
                  </a:cubicBezTo>
                  <a:close/>
                  <a:moveTo>
                    <a:pt x="4" y="51"/>
                  </a:moveTo>
                  <a:cubicBezTo>
                    <a:pt x="63" y="51"/>
                    <a:pt x="63" y="51"/>
                    <a:pt x="63" y="51"/>
                  </a:cubicBezTo>
                  <a:cubicBezTo>
                    <a:pt x="63" y="4"/>
                    <a:pt x="63" y="4"/>
                    <a:pt x="63"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1" name="Freeform 44">
              <a:extLst>
                <a:ext uri="{FF2B5EF4-FFF2-40B4-BE49-F238E27FC236}">
                  <a16:creationId xmlns:a16="http://schemas.microsoft.com/office/drawing/2014/main" id="{E249156D-965E-4985-8AC9-0BAE4CAB833A}"/>
                </a:ext>
              </a:extLst>
            </p:cNvPr>
            <p:cNvSpPr>
              <a:spLocks noEditPoints="1"/>
            </p:cNvSpPr>
            <p:nvPr/>
          </p:nvSpPr>
          <p:spPr bwMode="auto">
            <a:xfrm>
              <a:off x="15120938" y="3184525"/>
              <a:ext cx="360363" cy="182563"/>
            </a:xfrm>
            <a:custGeom>
              <a:avLst/>
              <a:gdLst>
                <a:gd name="T0" fmla="*/ 107 w 109"/>
                <a:gd name="T1" fmla="*/ 55 h 55"/>
                <a:gd name="T2" fmla="*/ 2 w 109"/>
                <a:gd name="T3" fmla="*/ 55 h 55"/>
                <a:gd name="T4" fmla="*/ 0 w 109"/>
                <a:gd name="T5" fmla="*/ 53 h 55"/>
                <a:gd name="T6" fmla="*/ 0 w 109"/>
                <a:gd name="T7" fmla="*/ 2 h 55"/>
                <a:gd name="T8" fmla="*/ 2 w 109"/>
                <a:gd name="T9" fmla="*/ 0 h 55"/>
                <a:gd name="T10" fmla="*/ 107 w 109"/>
                <a:gd name="T11" fmla="*/ 0 h 55"/>
                <a:gd name="T12" fmla="*/ 109 w 109"/>
                <a:gd name="T13" fmla="*/ 2 h 55"/>
                <a:gd name="T14" fmla="*/ 109 w 109"/>
                <a:gd name="T15" fmla="*/ 53 h 55"/>
                <a:gd name="T16" fmla="*/ 107 w 109"/>
                <a:gd name="T17" fmla="*/ 55 h 55"/>
                <a:gd name="T18" fmla="*/ 4 w 109"/>
                <a:gd name="T19" fmla="*/ 51 h 55"/>
                <a:gd name="T20" fmla="*/ 105 w 109"/>
                <a:gd name="T21" fmla="*/ 51 h 55"/>
                <a:gd name="T22" fmla="*/ 105 w 109"/>
                <a:gd name="T23" fmla="*/ 4 h 55"/>
                <a:gd name="T24" fmla="*/ 4 w 109"/>
                <a:gd name="T25" fmla="*/ 4 h 55"/>
                <a:gd name="T26" fmla="*/ 4 w 109"/>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5">
                  <a:moveTo>
                    <a:pt x="107" y="55"/>
                  </a:moveTo>
                  <a:cubicBezTo>
                    <a:pt x="2" y="55"/>
                    <a:pt x="2" y="55"/>
                    <a:pt x="2" y="55"/>
                  </a:cubicBezTo>
                  <a:cubicBezTo>
                    <a:pt x="1" y="55"/>
                    <a:pt x="0" y="55"/>
                    <a:pt x="0" y="53"/>
                  </a:cubicBezTo>
                  <a:cubicBezTo>
                    <a:pt x="0" y="2"/>
                    <a:pt x="0" y="2"/>
                    <a:pt x="0" y="2"/>
                  </a:cubicBezTo>
                  <a:cubicBezTo>
                    <a:pt x="0" y="1"/>
                    <a:pt x="1" y="0"/>
                    <a:pt x="2" y="0"/>
                  </a:cubicBezTo>
                  <a:cubicBezTo>
                    <a:pt x="107" y="0"/>
                    <a:pt x="107" y="0"/>
                    <a:pt x="107" y="0"/>
                  </a:cubicBezTo>
                  <a:cubicBezTo>
                    <a:pt x="108" y="0"/>
                    <a:pt x="109" y="1"/>
                    <a:pt x="109" y="2"/>
                  </a:cubicBezTo>
                  <a:cubicBezTo>
                    <a:pt x="109" y="53"/>
                    <a:pt x="109" y="53"/>
                    <a:pt x="109" y="53"/>
                  </a:cubicBezTo>
                  <a:cubicBezTo>
                    <a:pt x="109" y="55"/>
                    <a:pt x="108" y="55"/>
                    <a:pt x="107" y="55"/>
                  </a:cubicBezTo>
                  <a:close/>
                  <a:moveTo>
                    <a:pt x="4" y="51"/>
                  </a:moveTo>
                  <a:cubicBezTo>
                    <a:pt x="105" y="51"/>
                    <a:pt x="105" y="51"/>
                    <a:pt x="105" y="51"/>
                  </a:cubicBezTo>
                  <a:cubicBezTo>
                    <a:pt x="105" y="4"/>
                    <a:pt x="105" y="4"/>
                    <a:pt x="105"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2" name="Freeform 45">
              <a:extLst>
                <a:ext uri="{FF2B5EF4-FFF2-40B4-BE49-F238E27FC236}">
                  <a16:creationId xmlns:a16="http://schemas.microsoft.com/office/drawing/2014/main" id="{F1EBBCE9-4280-4141-9770-79BC3AA40D88}"/>
                </a:ext>
              </a:extLst>
            </p:cNvPr>
            <p:cNvSpPr>
              <a:spLocks noEditPoints="1"/>
            </p:cNvSpPr>
            <p:nvPr/>
          </p:nvSpPr>
          <p:spPr bwMode="auto">
            <a:xfrm>
              <a:off x="15346363" y="3373438"/>
              <a:ext cx="358775" cy="184150"/>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3" name="Freeform 46">
              <a:extLst>
                <a:ext uri="{FF2B5EF4-FFF2-40B4-BE49-F238E27FC236}">
                  <a16:creationId xmlns:a16="http://schemas.microsoft.com/office/drawing/2014/main" id="{3CABFF69-D138-4BAC-8EB5-72CF3AFA90AD}"/>
                </a:ext>
              </a:extLst>
            </p:cNvPr>
            <p:cNvSpPr>
              <a:spLocks noEditPoints="1"/>
            </p:cNvSpPr>
            <p:nvPr/>
          </p:nvSpPr>
          <p:spPr bwMode="auto">
            <a:xfrm>
              <a:off x="15705138" y="3373438"/>
              <a:ext cx="360363" cy="184150"/>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4" name="Freeform 47">
              <a:extLst>
                <a:ext uri="{FF2B5EF4-FFF2-40B4-BE49-F238E27FC236}">
                  <a16:creationId xmlns:a16="http://schemas.microsoft.com/office/drawing/2014/main" id="{E35E08E8-9872-4003-88AD-47270ACCAD0E}"/>
                </a:ext>
              </a:extLst>
            </p:cNvPr>
            <p:cNvSpPr>
              <a:spLocks noEditPoints="1"/>
            </p:cNvSpPr>
            <p:nvPr/>
          </p:nvSpPr>
          <p:spPr bwMode="auto">
            <a:xfrm>
              <a:off x="15705138" y="3752850"/>
              <a:ext cx="360363" cy="185738"/>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5" name="Freeform 48">
              <a:extLst>
                <a:ext uri="{FF2B5EF4-FFF2-40B4-BE49-F238E27FC236}">
                  <a16:creationId xmlns:a16="http://schemas.microsoft.com/office/drawing/2014/main" id="{4AE82AB0-BA66-4CDC-AA79-677B3022ADFA}"/>
                </a:ext>
              </a:extLst>
            </p:cNvPr>
            <p:cNvSpPr>
              <a:spLocks noEditPoints="1"/>
            </p:cNvSpPr>
            <p:nvPr/>
          </p:nvSpPr>
          <p:spPr bwMode="auto">
            <a:xfrm>
              <a:off x="15120938" y="3373438"/>
              <a:ext cx="222250" cy="184150"/>
            </a:xfrm>
            <a:custGeom>
              <a:avLst/>
              <a:gdLst>
                <a:gd name="T0" fmla="*/ 65 w 67"/>
                <a:gd name="T1" fmla="*/ 56 h 56"/>
                <a:gd name="T2" fmla="*/ 2 w 67"/>
                <a:gd name="T3" fmla="*/ 56 h 56"/>
                <a:gd name="T4" fmla="*/ 0 w 67"/>
                <a:gd name="T5" fmla="*/ 54 h 56"/>
                <a:gd name="T6" fmla="*/ 0 w 67"/>
                <a:gd name="T7" fmla="*/ 2 h 56"/>
                <a:gd name="T8" fmla="*/ 2 w 67"/>
                <a:gd name="T9" fmla="*/ 0 h 56"/>
                <a:gd name="T10" fmla="*/ 65 w 67"/>
                <a:gd name="T11" fmla="*/ 0 h 56"/>
                <a:gd name="T12" fmla="*/ 67 w 67"/>
                <a:gd name="T13" fmla="*/ 2 h 56"/>
                <a:gd name="T14" fmla="*/ 67 w 67"/>
                <a:gd name="T15" fmla="*/ 54 h 56"/>
                <a:gd name="T16" fmla="*/ 65 w 67"/>
                <a:gd name="T17" fmla="*/ 56 h 56"/>
                <a:gd name="T18" fmla="*/ 4 w 67"/>
                <a:gd name="T19" fmla="*/ 52 h 56"/>
                <a:gd name="T20" fmla="*/ 63 w 67"/>
                <a:gd name="T21" fmla="*/ 52 h 56"/>
                <a:gd name="T22" fmla="*/ 63 w 67"/>
                <a:gd name="T23" fmla="*/ 4 h 56"/>
                <a:gd name="T24" fmla="*/ 4 w 67"/>
                <a:gd name="T25" fmla="*/ 4 h 56"/>
                <a:gd name="T26" fmla="*/ 4 w 6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6">
                  <a:moveTo>
                    <a:pt x="65" y="56"/>
                  </a:moveTo>
                  <a:cubicBezTo>
                    <a:pt x="2" y="56"/>
                    <a:pt x="2" y="56"/>
                    <a:pt x="2" y="56"/>
                  </a:cubicBezTo>
                  <a:cubicBezTo>
                    <a:pt x="1" y="56"/>
                    <a:pt x="0" y="55"/>
                    <a:pt x="0" y="54"/>
                  </a:cubicBezTo>
                  <a:cubicBezTo>
                    <a:pt x="0" y="2"/>
                    <a:pt x="0" y="2"/>
                    <a:pt x="0" y="2"/>
                  </a:cubicBezTo>
                  <a:cubicBezTo>
                    <a:pt x="0" y="1"/>
                    <a:pt x="1" y="0"/>
                    <a:pt x="2" y="0"/>
                  </a:cubicBezTo>
                  <a:cubicBezTo>
                    <a:pt x="65" y="0"/>
                    <a:pt x="65" y="0"/>
                    <a:pt x="65" y="0"/>
                  </a:cubicBezTo>
                  <a:cubicBezTo>
                    <a:pt x="66" y="0"/>
                    <a:pt x="67" y="1"/>
                    <a:pt x="67" y="2"/>
                  </a:cubicBezTo>
                  <a:cubicBezTo>
                    <a:pt x="67" y="54"/>
                    <a:pt x="67" y="54"/>
                    <a:pt x="67" y="54"/>
                  </a:cubicBezTo>
                  <a:cubicBezTo>
                    <a:pt x="67" y="55"/>
                    <a:pt x="66" y="56"/>
                    <a:pt x="65" y="56"/>
                  </a:cubicBezTo>
                  <a:close/>
                  <a:moveTo>
                    <a:pt x="4" y="52"/>
                  </a:moveTo>
                  <a:cubicBezTo>
                    <a:pt x="63" y="52"/>
                    <a:pt x="63" y="52"/>
                    <a:pt x="63" y="52"/>
                  </a:cubicBezTo>
                  <a:cubicBezTo>
                    <a:pt x="63" y="4"/>
                    <a:pt x="63" y="4"/>
                    <a:pt x="63"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6" name="Freeform 49">
              <a:extLst>
                <a:ext uri="{FF2B5EF4-FFF2-40B4-BE49-F238E27FC236}">
                  <a16:creationId xmlns:a16="http://schemas.microsoft.com/office/drawing/2014/main" id="{C5ECFBBE-CE1E-4DD8-8A70-88661D83DD9C}"/>
                </a:ext>
              </a:extLst>
            </p:cNvPr>
            <p:cNvSpPr>
              <a:spLocks noEditPoints="1"/>
            </p:cNvSpPr>
            <p:nvPr/>
          </p:nvSpPr>
          <p:spPr bwMode="auto">
            <a:xfrm>
              <a:off x="15120938" y="3563938"/>
              <a:ext cx="360363" cy="182563"/>
            </a:xfrm>
            <a:custGeom>
              <a:avLst/>
              <a:gdLst>
                <a:gd name="T0" fmla="*/ 107 w 109"/>
                <a:gd name="T1" fmla="*/ 55 h 55"/>
                <a:gd name="T2" fmla="*/ 2 w 109"/>
                <a:gd name="T3" fmla="*/ 55 h 55"/>
                <a:gd name="T4" fmla="*/ 0 w 109"/>
                <a:gd name="T5" fmla="*/ 53 h 55"/>
                <a:gd name="T6" fmla="*/ 0 w 109"/>
                <a:gd name="T7" fmla="*/ 2 h 55"/>
                <a:gd name="T8" fmla="*/ 2 w 109"/>
                <a:gd name="T9" fmla="*/ 0 h 55"/>
                <a:gd name="T10" fmla="*/ 107 w 109"/>
                <a:gd name="T11" fmla="*/ 0 h 55"/>
                <a:gd name="T12" fmla="*/ 109 w 109"/>
                <a:gd name="T13" fmla="*/ 2 h 55"/>
                <a:gd name="T14" fmla="*/ 109 w 109"/>
                <a:gd name="T15" fmla="*/ 53 h 55"/>
                <a:gd name="T16" fmla="*/ 107 w 109"/>
                <a:gd name="T17" fmla="*/ 55 h 55"/>
                <a:gd name="T18" fmla="*/ 4 w 109"/>
                <a:gd name="T19" fmla="*/ 51 h 55"/>
                <a:gd name="T20" fmla="*/ 105 w 109"/>
                <a:gd name="T21" fmla="*/ 51 h 55"/>
                <a:gd name="T22" fmla="*/ 105 w 109"/>
                <a:gd name="T23" fmla="*/ 4 h 55"/>
                <a:gd name="T24" fmla="*/ 4 w 109"/>
                <a:gd name="T25" fmla="*/ 4 h 55"/>
                <a:gd name="T26" fmla="*/ 4 w 109"/>
                <a:gd name="T2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5">
                  <a:moveTo>
                    <a:pt x="107" y="55"/>
                  </a:moveTo>
                  <a:cubicBezTo>
                    <a:pt x="2" y="55"/>
                    <a:pt x="2" y="55"/>
                    <a:pt x="2" y="55"/>
                  </a:cubicBezTo>
                  <a:cubicBezTo>
                    <a:pt x="1" y="55"/>
                    <a:pt x="0" y="54"/>
                    <a:pt x="0" y="53"/>
                  </a:cubicBezTo>
                  <a:cubicBezTo>
                    <a:pt x="0" y="2"/>
                    <a:pt x="0" y="2"/>
                    <a:pt x="0" y="2"/>
                  </a:cubicBezTo>
                  <a:cubicBezTo>
                    <a:pt x="0" y="1"/>
                    <a:pt x="1" y="0"/>
                    <a:pt x="2" y="0"/>
                  </a:cubicBezTo>
                  <a:cubicBezTo>
                    <a:pt x="107" y="0"/>
                    <a:pt x="107" y="0"/>
                    <a:pt x="107" y="0"/>
                  </a:cubicBezTo>
                  <a:cubicBezTo>
                    <a:pt x="108" y="0"/>
                    <a:pt x="109" y="1"/>
                    <a:pt x="109" y="2"/>
                  </a:cubicBezTo>
                  <a:cubicBezTo>
                    <a:pt x="109" y="53"/>
                    <a:pt x="109" y="53"/>
                    <a:pt x="109" y="53"/>
                  </a:cubicBezTo>
                  <a:cubicBezTo>
                    <a:pt x="109" y="54"/>
                    <a:pt x="108" y="55"/>
                    <a:pt x="107" y="55"/>
                  </a:cubicBezTo>
                  <a:close/>
                  <a:moveTo>
                    <a:pt x="4" y="51"/>
                  </a:moveTo>
                  <a:cubicBezTo>
                    <a:pt x="105" y="51"/>
                    <a:pt x="105" y="51"/>
                    <a:pt x="105" y="51"/>
                  </a:cubicBezTo>
                  <a:cubicBezTo>
                    <a:pt x="105" y="4"/>
                    <a:pt x="105" y="4"/>
                    <a:pt x="105" y="4"/>
                  </a:cubicBezTo>
                  <a:cubicBezTo>
                    <a:pt x="4" y="4"/>
                    <a:pt x="4" y="4"/>
                    <a:pt x="4" y="4"/>
                  </a:cubicBezTo>
                  <a:lnTo>
                    <a:pt x="4" y="51"/>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7" name="Freeform 50">
              <a:extLst>
                <a:ext uri="{FF2B5EF4-FFF2-40B4-BE49-F238E27FC236}">
                  <a16:creationId xmlns:a16="http://schemas.microsoft.com/office/drawing/2014/main" id="{DF01FB04-9BFD-45F9-8FC6-D2280DA1D4FE}"/>
                </a:ext>
              </a:extLst>
            </p:cNvPr>
            <p:cNvSpPr>
              <a:spLocks noEditPoints="1"/>
            </p:cNvSpPr>
            <p:nvPr/>
          </p:nvSpPr>
          <p:spPr bwMode="auto">
            <a:xfrm>
              <a:off x="15346363" y="3752850"/>
              <a:ext cx="358775" cy="185738"/>
            </a:xfrm>
            <a:custGeom>
              <a:avLst/>
              <a:gdLst>
                <a:gd name="T0" fmla="*/ 107 w 109"/>
                <a:gd name="T1" fmla="*/ 56 h 56"/>
                <a:gd name="T2" fmla="*/ 2 w 109"/>
                <a:gd name="T3" fmla="*/ 56 h 56"/>
                <a:gd name="T4" fmla="*/ 0 w 109"/>
                <a:gd name="T5" fmla="*/ 54 h 56"/>
                <a:gd name="T6" fmla="*/ 0 w 109"/>
                <a:gd name="T7" fmla="*/ 2 h 56"/>
                <a:gd name="T8" fmla="*/ 2 w 109"/>
                <a:gd name="T9" fmla="*/ 0 h 56"/>
                <a:gd name="T10" fmla="*/ 107 w 109"/>
                <a:gd name="T11" fmla="*/ 0 h 56"/>
                <a:gd name="T12" fmla="*/ 109 w 109"/>
                <a:gd name="T13" fmla="*/ 2 h 56"/>
                <a:gd name="T14" fmla="*/ 109 w 109"/>
                <a:gd name="T15" fmla="*/ 54 h 56"/>
                <a:gd name="T16" fmla="*/ 107 w 109"/>
                <a:gd name="T17" fmla="*/ 56 h 56"/>
                <a:gd name="T18" fmla="*/ 4 w 109"/>
                <a:gd name="T19" fmla="*/ 52 h 56"/>
                <a:gd name="T20" fmla="*/ 105 w 109"/>
                <a:gd name="T21" fmla="*/ 52 h 56"/>
                <a:gd name="T22" fmla="*/ 105 w 109"/>
                <a:gd name="T23" fmla="*/ 4 h 56"/>
                <a:gd name="T24" fmla="*/ 4 w 109"/>
                <a:gd name="T25" fmla="*/ 4 h 56"/>
                <a:gd name="T26" fmla="*/ 4 w 109"/>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56">
                  <a:moveTo>
                    <a:pt x="107" y="56"/>
                  </a:moveTo>
                  <a:cubicBezTo>
                    <a:pt x="2" y="56"/>
                    <a:pt x="2" y="56"/>
                    <a:pt x="2" y="56"/>
                  </a:cubicBezTo>
                  <a:cubicBezTo>
                    <a:pt x="1" y="56"/>
                    <a:pt x="0" y="55"/>
                    <a:pt x="0" y="54"/>
                  </a:cubicBezTo>
                  <a:cubicBezTo>
                    <a:pt x="0" y="2"/>
                    <a:pt x="0" y="2"/>
                    <a:pt x="0" y="2"/>
                  </a:cubicBezTo>
                  <a:cubicBezTo>
                    <a:pt x="0" y="1"/>
                    <a:pt x="1" y="0"/>
                    <a:pt x="2" y="0"/>
                  </a:cubicBezTo>
                  <a:cubicBezTo>
                    <a:pt x="107" y="0"/>
                    <a:pt x="107" y="0"/>
                    <a:pt x="107" y="0"/>
                  </a:cubicBezTo>
                  <a:cubicBezTo>
                    <a:pt x="108" y="0"/>
                    <a:pt x="109" y="1"/>
                    <a:pt x="109" y="2"/>
                  </a:cubicBezTo>
                  <a:cubicBezTo>
                    <a:pt x="109" y="54"/>
                    <a:pt x="109" y="54"/>
                    <a:pt x="109" y="54"/>
                  </a:cubicBezTo>
                  <a:cubicBezTo>
                    <a:pt x="109" y="55"/>
                    <a:pt x="108" y="56"/>
                    <a:pt x="107" y="56"/>
                  </a:cubicBezTo>
                  <a:close/>
                  <a:moveTo>
                    <a:pt x="4" y="52"/>
                  </a:moveTo>
                  <a:cubicBezTo>
                    <a:pt x="105" y="52"/>
                    <a:pt x="105" y="52"/>
                    <a:pt x="105" y="52"/>
                  </a:cubicBezTo>
                  <a:cubicBezTo>
                    <a:pt x="105" y="4"/>
                    <a:pt x="105" y="4"/>
                    <a:pt x="105"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58" name="Freeform 51">
              <a:extLst>
                <a:ext uri="{FF2B5EF4-FFF2-40B4-BE49-F238E27FC236}">
                  <a16:creationId xmlns:a16="http://schemas.microsoft.com/office/drawing/2014/main" id="{F96D4EC0-03F4-4A0D-9F9E-98F5F6A27432}"/>
                </a:ext>
              </a:extLst>
            </p:cNvPr>
            <p:cNvSpPr>
              <a:spLocks noEditPoints="1"/>
            </p:cNvSpPr>
            <p:nvPr/>
          </p:nvSpPr>
          <p:spPr bwMode="auto">
            <a:xfrm>
              <a:off x="15120938" y="3752850"/>
              <a:ext cx="222250" cy="185738"/>
            </a:xfrm>
            <a:custGeom>
              <a:avLst/>
              <a:gdLst>
                <a:gd name="T0" fmla="*/ 65 w 67"/>
                <a:gd name="T1" fmla="*/ 56 h 56"/>
                <a:gd name="T2" fmla="*/ 2 w 67"/>
                <a:gd name="T3" fmla="*/ 56 h 56"/>
                <a:gd name="T4" fmla="*/ 0 w 67"/>
                <a:gd name="T5" fmla="*/ 54 h 56"/>
                <a:gd name="T6" fmla="*/ 0 w 67"/>
                <a:gd name="T7" fmla="*/ 2 h 56"/>
                <a:gd name="T8" fmla="*/ 2 w 67"/>
                <a:gd name="T9" fmla="*/ 0 h 56"/>
                <a:gd name="T10" fmla="*/ 65 w 67"/>
                <a:gd name="T11" fmla="*/ 0 h 56"/>
                <a:gd name="T12" fmla="*/ 67 w 67"/>
                <a:gd name="T13" fmla="*/ 2 h 56"/>
                <a:gd name="T14" fmla="*/ 67 w 67"/>
                <a:gd name="T15" fmla="*/ 54 h 56"/>
                <a:gd name="T16" fmla="*/ 65 w 67"/>
                <a:gd name="T17" fmla="*/ 56 h 56"/>
                <a:gd name="T18" fmla="*/ 4 w 67"/>
                <a:gd name="T19" fmla="*/ 52 h 56"/>
                <a:gd name="T20" fmla="*/ 63 w 67"/>
                <a:gd name="T21" fmla="*/ 52 h 56"/>
                <a:gd name="T22" fmla="*/ 63 w 67"/>
                <a:gd name="T23" fmla="*/ 4 h 56"/>
                <a:gd name="T24" fmla="*/ 4 w 67"/>
                <a:gd name="T25" fmla="*/ 4 h 56"/>
                <a:gd name="T26" fmla="*/ 4 w 6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56">
                  <a:moveTo>
                    <a:pt x="65" y="56"/>
                  </a:moveTo>
                  <a:cubicBezTo>
                    <a:pt x="2" y="56"/>
                    <a:pt x="2" y="56"/>
                    <a:pt x="2" y="56"/>
                  </a:cubicBezTo>
                  <a:cubicBezTo>
                    <a:pt x="1" y="56"/>
                    <a:pt x="0" y="55"/>
                    <a:pt x="0" y="54"/>
                  </a:cubicBezTo>
                  <a:cubicBezTo>
                    <a:pt x="0" y="2"/>
                    <a:pt x="0" y="2"/>
                    <a:pt x="0" y="2"/>
                  </a:cubicBezTo>
                  <a:cubicBezTo>
                    <a:pt x="0" y="1"/>
                    <a:pt x="1" y="0"/>
                    <a:pt x="2" y="0"/>
                  </a:cubicBezTo>
                  <a:cubicBezTo>
                    <a:pt x="65" y="0"/>
                    <a:pt x="65" y="0"/>
                    <a:pt x="65" y="0"/>
                  </a:cubicBezTo>
                  <a:cubicBezTo>
                    <a:pt x="66" y="0"/>
                    <a:pt x="67" y="1"/>
                    <a:pt x="67" y="2"/>
                  </a:cubicBezTo>
                  <a:cubicBezTo>
                    <a:pt x="67" y="54"/>
                    <a:pt x="67" y="54"/>
                    <a:pt x="67" y="54"/>
                  </a:cubicBezTo>
                  <a:cubicBezTo>
                    <a:pt x="67" y="55"/>
                    <a:pt x="66" y="56"/>
                    <a:pt x="65" y="56"/>
                  </a:cubicBezTo>
                  <a:close/>
                  <a:moveTo>
                    <a:pt x="4" y="52"/>
                  </a:moveTo>
                  <a:cubicBezTo>
                    <a:pt x="63" y="52"/>
                    <a:pt x="63" y="52"/>
                    <a:pt x="63" y="52"/>
                  </a:cubicBezTo>
                  <a:cubicBezTo>
                    <a:pt x="63" y="4"/>
                    <a:pt x="63" y="4"/>
                    <a:pt x="63" y="4"/>
                  </a:cubicBezTo>
                  <a:cubicBezTo>
                    <a:pt x="4" y="4"/>
                    <a:pt x="4" y="4"/>
                    <a:pt x="4" y="4"/>
                  </a:cubicBezTo>
                  <a:lnTo>
                    <a:pt x="4" y="52"/>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sp>
        <p:nvSpPr>
          <p:cNvPr id="359" name="Rectangle 8">
            <a:extLst>
              <a:ext uri="{FF2B5EF4-FFF2-40B4-BE49-F238E27FC236}">
                <a16:creationId xmlns:a16="http://schemas.microsoft.com/office/drawing/2014/main" id="{A2B42F8C-BDD0-4B1A-8151-3ECFDA59C08F}"/>
              </a:ext>
            </a:extLst>
          </p:cNvPr>
          <p:cNvSpPr>
            <a:spLocks noChangeArrowheads="1"/>
          </p:cNvSpPr>
          <p:nvPr/>
        </p:nvSpPr>
        <p:spPr bwMode="auto">
          <a:xfrm>
            <a:off x="6675126" y="2659065"/>
            <a:ext cx="33983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dirty="0">
                <a:ln>
                  <a:noFill/>
                </a:ln>
                <a:solidFill>
                  <a:srgbClr val="000000"/>
                </a:solidFill>
                <a:effectLst/>
                <a:uLnTx/>
                <a:uFillTx/>
                <a:latin typeface="Franklin Gothic Book"/>
                <a:ea typeface="+mn-ea"/>
                <a:cs typeface="+mn-cs"/>
              </a:rPr>
              <a:t>Historian</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60" name="AutoShape 10">
            <a:extLst>
              <a:ext uri="{FF2B5EF4-FFF2-40B4-BE49-F238E27FC236}">
                <a16:creationId xmlns:a16="http://schemas.microsoft.com/office/drawing/2014/main" id="{EC295B8E-68EB-40AD-BCD1-C436DC362A28}"/>
              </a:ext>
            </a:extLst>
          </p:cNvPr>
          <p:cNvSpPr>
            <a:spLocks noChangeAspect="1" noChangeArrowheads="1" noTextEdit="1"/>
          </p:cNvSpPr>
          <p:nvPr/>
        </p:nvSpPr>
        <p:spPr bwMode="auto">
          <a:xfrm>
            <a:off x="6516370" y="3105150"/>
            <a:ext cx="6302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62" name="Rectangle 16">
            <a:extLst>
              <a:ext uri="{FF2B5EF4-FFF2-40B4-BE49-F238E27FC236}">
                <a16:creationId xmlns:a16="http://schemas.microsoft.com/office/drawing/2014/main" id="{8E1D7A41-2CE1-4EE3-B52B-2B12812E8BB5}"/>
              </a:ext>
            </a:extLst>
          </p:cNvPr>
          <p:cNvSpPr>
            <a:spLocks noChangeArrowheads="1"/>
          </p:cNvSpPr>
          <p:nvPr/>
        </p:nvSpPr>
        <p:spPr bwMode="auto">
          <a:xfrm>
            <a:off x="5968153" y="3358375"/>
            <a:ext cx="573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Franklin Gothic Book"/>
                <a:ea typeface="+mn-ea"/>
                <a:cs typeface="+mn-cs"/>
              </a:rPr>
              <a:t>Engineering</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Franklin Gothic Book"/>
                <a:ea typeface="+mn-ea"/>
                <a:cs typeface="+mn-cs"/>
              </a:rPr>
              <a:t>Station </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63" name="Rectangle 23">
            <a:extLst>
              <a:ext uri="{FF2B5EF4-FFF2-40B4-BE49-F238E27FC236}">
                <a16:creationId xmlns:a16="http://schemas.microsoft.com/office/drawing/2014/main" id="{F66C36A7-5D4D-4EE1-8E73-D1F38290B762}"/>
              </a:ext>
            </a:extLst>
          </p:cNvPr>
          <p:cNvSpPr>
            <a:spLocks noChangeArrowheads="1"/>
          </p:cNvSpPr>
          <p:nvPr/>
        </p:nvSpPr>
        <p:spPr bwMode="auto">
          <a:xfrm>
            <a:off x="8087995" y="3614738"/>
            <a:ext cx="1955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Franklin Gothic Book"/>
                <a:ea typeface="+mn-ea"/>
                <a:cs typeface="+mn-cs"/>
              </a:rPr>
              <a:t>HMI</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nvGrpSpPr>
          <p:cNvPr id="372" name="Group 371">
            <a:extLst>
              <a:ext uri="{FF2B5EF4-FFF2-40B4-BE49-F238E27FC236}">
                <a16:creationId xmlns:a16="http://schemas.microsoft.com/office/drawing/2014/main" id="{B917D6B3-4E6F-4883-9E6F-5A2AFF75F8B6}"/>
              </a:ext>
            </a:extLst>
          </p:cNvPr>
          <p:cNvGrpSpPr/>
          <p:nvPr/>
        </p:nvGrpSpPr>
        <p:grpSpPr>
          <a:xfrm>
            <a:off x="8106765" y="2300290"/>
            <a:ext cx="171664" cy="350839"/>
            <a:chOff x="18468976" y="1893888"/>
            <a:chExt cx="254000" cy="519113"/>
          </a:xfrm>
        </p:grpSpPr>
        <p:sp>
          <p:nvSpPr>
            <p:cNvPr id="373" name="Freeform 144">
              <a:extLst>
                <a:ext uri="{FF2B5EF4-FFF2-40B4-BE49-F238E27FC236}">
                  <a16:creationId xmlns:a16="http://schemas.microsoft.com/office/drawing/2014/main" id="{62135CCB-DDF6-4898-B93A-73886C71A42B}"/>
                </a:ext>
              </a:extLst>
            </p:cNvPr>
            <p:cNvSpPr>
              <a:spLocks noEditPoints="1"/>
            </p:cNvSpPr>
            <p:nvPr/>
          </p:nvSpPr>
          <p:spPr bwMode="auto">
            <a:xfrm>
              <a:off x="18562638" y="2289176"/>
              <a:ext cx="63500" cy="63500"/>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4" name="Freeform 145">
              <a:extLst>
                <a:ext uri="{FF2B5EF4-FFF2-40B4-BE49-F238E27FC236}">
                  <a16:creationId xmlns:a16="http://schemas.microsoft.com/office/drawing/2014/main" id="{EA453890-A0C2-4C78-AFA9-AC059B7B4A70}"/>
                </a:ext>
              </a:extLst>
            </p:cNvPr>
            <p:cNvSpPr>
              <a:spLocks noEditPoints="1"/>
            </p:cNvSpPr>
            <p:nvPr/>
          </p:nvSpPr>
          <p:spPr bwMode="auto">
            <a:xfrm>
              <a:off x="18468976" y="1893888"/>
              <a:ext cx="254000" cy="519113"/>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5" name="Freeform 146">
              <a:extLst>
                <a:ext uri="{FF2B5EF4-FFF2-40B4-BE49-F238E27FC236}">
                  <a16:creationId xmlns:a16="http://schemas.microsoft.com/office/drawing/2014/main" id="{B187A9E3-C956-4CDD-8887-A55CF343BC10}"/>
                </a:ext>
              </a:extLst>
            </p:cNvPr>
            <p:cNvSpPr>
              <a:spLocks noEditPoints="1"/>
            </p:cNvSpPr>
            <p:nvPr/>
          </p:nvSpPr>
          <p:spPr bwMode="auto">
            <a:xfrm>
              <a:off x="18538826" y="2265363"/>
              <a:ext cx="109538" cy="111125"/>
            </a:xfrm>
            <a:custGeom>
              <a:avLst/>
              <a:gdLst>
                <a:gd name="T0" fmla="*/ 17 w 33"/>
                <a:gd name="T1" fmla="*/ 0 h 33"/>
                <a:gd name="T2" fmla="*/ 0 w 33"/>
                <a:gd name="T3" fmla="*/ 17 h 33"/>
                <a:gd name="T4" fmla="*/ 17 w 33"/>
                <a:gd name="T5" fmla="*/ 33 h 33"/>
                <a:gd name="T6" fmla="*/ 33 w 33"/>
                <a:gd name="T7" fmla="*/ 17 h 33"/>
                <a:gd name="T8" fmla="*/ 17 w 33"/>
                <a:gd name="T9" fmla="*/ 0 h 33"/>
                <a:gd name="T10" fmla="*/ 17 w 33"/>
                <a:gd name="T11" fmla="*/ 29 h 33"/>
                <a:gd name="T12" fmla="*/ 4 w 33"/>
                <a:gd name="T13" fmla="*/ 17 h 33"/>
                <a:gd name="T14" fmla="*/ 17 w 33"/>
                <a:gd name="T15" fmla="*/ 4 h 33"/>
                <a:gd name="T16" fmla="*/ 29 w 33"/>
                <a:gd name="T17" fmla="*/ 17 h 33"/>
                <a:gd name="T18" fmla="*/ 17 w 33"/>
                <a:gd name="T1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0"/>
                  </a:moveTo>
                  <a:cubicBezTo>
                    <a:pt x="8" y="0"/>
                    <a:pt x="0" y="8"/>
                    <a:pt x="0" y="17"/>
                  </a:cubicBezTo>
                  <a:cubicBezTo>
                    <a:pt x="0" y="26"/>
                    <a:pt x="8" y="33"/>
                    <a:pt x="17" y="33"/>
                  </a:cubicBezTo>
                  <a:cubicBezTo>
                    <a:pt x="26" y="33"/>
                    <a:pt x="33" y="26"/>
                    <a:pt x="33" y="17"/>
                  </a:cubicBezTo>
                  <a:cubicBezTo>
                    <a:pt x="33" y="8"/>
                    <a:pt x="26" y="0"/>
                    <a:pt x="17" y="0"/>
                  </a:cubicBezTo>
                  <a:close/>
                  <a:moveTo>
                    <a:pt x="17" y="29"/>
                  </a:moveTo>
                  <a:cubicBezTo>
                    <a:pt x="10" y="29"/>
                    <a:pt x="4" y="24"/>
                    <a:pt x="4" y="17"/>
                  </a:cubicBezTo>
                  <a:cubicBezTo>
                    <a:pt x="4" y="10"/>
                    <a:pt x="10" y="4"/>
                    <a:pt x="17" y="4"/>
                  </a:cubicBezTo>
                  <a:cubicBezTo>
                    <a:pt x="24" y="4"/>
                    <a:pt x="29" y="10"/>
                    <a:pt x="29" y="17"/>
                  </a:cubicBezTo>
                  <a:cubicBezTo>
                    <a:pt x="29" y="24"/>
                    <a:pt x="24" y="29"/>
                    <a:pt x="17" y="29"/>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6" name="Freeform 147">
              <a:extLst>
                <a:ext uri="{FF2B5EF4-FFF2-40B4-BE49-F238E27FC236}">
                  <a16:creationId xmlns:a16="http://schemas.microsoft.com/office/drawing/2014/main" id="{70CDE423-2CA4-4CFA-9C95-C2E093FD42D5}"/>
                </a:ext>
              </a:extLst>
            </p:cNvPr>
            <p:cNvSpPr>
              <a:spLocks noEditPoints="1"/>
            </p:cNvSpPr>
            <p:nvPr/>
          </p:nvSpPr>
          <p:spPr bwMode="auto">
            <a:xfrm>
              <a:off x="18491201" y="2081213"/>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7" name="Freeform 148">
              <a:extLst>
                <a:ext uri="{FF2B5EF4-FFF2-40B4-BE49-F238E27FC236}">
                  <a16:creationId xmlns:a16="http://schemas.microsoft.com/office/drawing/2014/main" id="{E0571CC6-783F-4B7D-8AA7-90DCAB38E57C}"/>
                </a:ext>
              </a:extLst>
            </p:cNvPr>
            <p:cNvSpPr>
              <a:spLocks noEditPoints="1"/>
            </p:cNvSpPr>
            <p:nvPr/>
          </p:nvSpPr>
          <p:spPr bwMode="auto">
            <a:xfrm>
              <a:off x="18491201" y="2008188"/>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8" name="Freeform 149">
              <a:extLst>
                <a:ext uri="{FF2B5EF4-FFF2-40B4-BE49-F238E27FC236}">
                  <a16:creationId xmlns:a16="http://schemas.microsoft.com/office/drawing/2014/main" id="{D0C8D10F-5AF3-4493-8102-B186CC090EB8}"/>
                </a:ext>
              </a:extLst>
            </p:cNvPr>
            <p:cNvSpPr>
              <a:spLocks noEditPoints="1"/>
            </p:cNvSpPr>
            <p:nvPr/>
          </p:nvSpPr>
          <p:spPr bwMode="auto">
            <a:xfrm>
              <a:off x="18491201" y="1938338"/>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79" name="Group 378">
            <a:extLst>
              <a:ext uri="{FF2B5EF4-FFF2-40B4-BE49-F238E27FC236}">
                <a16:creationId xmlns:a16="http://schemas.microsoft.com/office/drawing/2014/main" id="{0D26F0DC-D45C-4720-A75A-EFA2C1A076DC}"/>
              </a:ext>
            </a:extLst>
          </p:cNvPr>
          <p:cNvGrpSpPr/>
          <p:nvPr/>
        </p:nvGrpSpPr>
        <p:grpSpPr>
          <a:xfrm>
            <a:off x="8995180" y="343825"/>
            <a:ext cx="531106" cy="492126"/>
            <a:chOff x="17546638" y="227013"/>
            <a:chExt cx="1211263" cy="1122363"/>
          </a:xfrm>
        </p:grpSpPr>
        <p:sp>
          <p:nvSpPr>
            <p:cNvPr id="380" name="Freeform 40">
              <a:extLst>
                <a:ext uri="{FF2B5EF4-FFF2-40B4-BE49-F238E27FC236}">
                  <a16:creationId xmlns:a16="http://schemas.microsoft.com/office/drawing/2014/main" id="{5D0BF5AC-D7A1-4F34-9A13-BB0F51ECD196}"/>
                </a:ext>
              </a:extLst>
            </p:cNvPr>
            <p:cNvSpPr>
              <a:spLocks noEditPoints="1"/>
            </p:cNvSpPr>
            <p:nvPr/>
          </p:nvSpPr>
          <p:spPr bwMode="auto">
            <a:xfrm>
              <a:off x="18187988" y="701676"/>
              <a:ext cx="412750" cy="211138"/>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8 h 63"/>
                <a:gd name="T20" fmla="*/ 120 w 124"/>
                <a:gd name="T21" fmla="*/ 58 h 63"/>
                <a:gd name="T22" fmla="*/ 120 w 124"/>
                <a:gd name="T23" fmla="*/ 4 h 63"/>
                <a:gd name="T24" fmla="*/ 5 w 124"/>
                <a:gd name="T25" fmla="*/ 4 h 63"/>
                <a:gd name="T26" fmla="*/ 5 w 124"/>
                <a:gd name="T27"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8"/>
                  </a:moveTo>
                  <a:cubicBezTo>
                    <a:pt x="120" y="58"/>
                    <a:pt x="120" y="58"/>
                    <a:pt x="120" y="58"/>
                  </a:cubicBezTo>
                  <a:cubicBezTo>
                    <a:pt x="120" y="4"/>
                    <a:pt x="120" y="4"/>
                    <a:pt x="120" y="4"/>
                  </a:cubicBezTo>
                  <a:cubicBezTo>
                    <a:pt x="5" y="4"/>
                    <a:pt x="5" y="4"/>
                    <a:pt x="5" y="4"/>
                  </a:cubicBezTo>
                  <a:lnTo>
                    <a:pt x="5" y="58"/>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1" name="Freeform 41">
              <a:extLst>
                <a:ext uri="{FF2B5EF4-FFF2-40B4-BE49-F238E27FC236}">
                  <a16:creationId xmlns:a16="http://schemas.microsoft.com/office/drawing/2014/main" id="{B6C7FB16-274E-4587-A901-FBD3A57EC683}"/>
                </a:ext>
              </a:extLst>
            </p:cNvPr>
            <p:cNvSpPr>
              <a:spLocks noEditPoints="1"/>
            </p:cNvSpPr>
            <p:nvPr/>
          </p:nvSpPr>
          <p:spPr bwMode="auto">
            <a:xfrm>
              <a:off x="18187988" y="1139826"/>
              <a:ext cx="412750" cy="209550"/>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9 h 63"/>
                <a:gd name="T20" fmla="*/ 120 w 124"/>
                <a:gd name="T21" fmla="*/ 59 h 63"/>
                <a:gd name="T22" fmla="*/ 120 w 124"/>
                <a:gd name="T23" fmla="*/ 4 h 63"/>
                <a:gd name="T24" fmla="*/ 5 w 124"/>
                <a:gd name="T25" fmla="*/ 4 h 63"/>
                <a:gd name="T26" fmla="*/ 5 w 124"/>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2" name="Freeform 42">
              <a:extLst>
                <a:ext uri="{FF2B5EF4-FFF2-40B4-BE49-F238E27FC236}">
                  <a16:creationId xmlns:a16="http://schemas.microsoft.com/office/drawing/2014/main" id="{984C8CFA-E050-43CB-AFEB-8203C223147F}"/>
                </a:ext>
              </a:extLst>
            </p:cNvPr>
            <p:cNvSpPr>
              <a:spLocks noEditPoints="1"/>
            </p:cNvSpPr>
            <p:nvPr/>
          </p:nvSpPr>
          <p:spPr bwMode="auto">
            <a:xfrm>
              <a:off x="17770475" y="701676"/>
              <a:ext cx="412750" cy="211138"/>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8 h 63"/>
                <a:gd name="T20" fmla="*/ 120 w 124"/>
                <a:gd name="T21" fmla="*/ 58 h 63"/>
                <a:gd name="T22" fmla="*/ 120 w 124"/>
                <a:gd name="T23" fmla="*/ 4 h 63"/>
                <a:gd name="T24" fmla="*/ 5 w 124"/>
                <a:gd name="T25" fmla="*/ 4 h 63"/>
                <a:gd name="T26" fmla="*/ 5 w 124"/>
                <a:gd name="T27"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8"/>
                  </a:moveTo>
                  <a:cubicBezTo>
                    <a:pt x="120" y="58"/>
                    <a:pt x="120" y="58"/>
                    <a:pt x="120" y="58"/>
                  </a:cubicBezTo>
                  <a:cubicBezTo>
                    <a:pt x="120" y="4"/>
                    <a:pt x="120" y="4"/>
                    <a:pt x="120" y="4"/>
                  </a:cubicBezTo>
                  <a:cubicBezTo>
                    <a:pt x="5" y="4"/>
                    <a:pt x="5" y="4"/>
                    <a:pt x="5" y="4"/>
                  </a:cubicBezTo>
                  <a:lnTo>
                    <a:pt x="5" y="58"/>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3" name="Freeform 43">
              <a:extLst>
                <a:ext uri="{FF2B5EF4-FFF2-40B4-BE49-F238E27FC236}">
                  <a16:creationId xmlns:a16="http://schemas.microsoft.com/office/drawing/2014/main" id="{88F32462-4B75-4C24-9A93-5152BD5561A0}"/>
                </a:ext>
              </a:extLst>
            </p:cNvPr>
            <p:cNvSpPr>
              <a:spLocks noEditPoints="1"/>
            </p:cNvSpPr>
            <p:nvPr/>
          </p:nvSpPr>
          <p:spPr bwMode="auto">
            <a:xfrm>
              <a:off x="18027650" y="919163"/>
              <a:ext cx="417513" cy="209550"/>
            </a:xfrm>
            <a:custGeom>
              <a:avLst/>
              <a:gdLst>
                <a:gd name="T0" fmla="*/ 122 w 125"/>
                <a:gd name="T1" fmla="*/ 63 h 63"/>
                <a:gd name="T2" fmla="*/ 3 w 125"/>
                <a:gd name="T3" fmla="*/ 63 h 63"/>
                <a:gd name="T4" fmla="*/ 0 w 125"/>
                <a:gd name="T5" fmla="*/ 61 h 63"/>
                <a:gd name="T6" fmla="*/ 0 w 125"/>
                <a:gd name="T7" fmla="*/ 2 h 63"/>
                <a:gd name="T8" fmla="*/ 3 w 125"/>
                <a:gd name="T9" fmla="*/ 0 h 63"/>
                <a:gd name="T10" fmla="*/ 122 w 125"/>
                <a:gd name="T11" fmla="*/ 0 h 63"/>
                <a:gd name="T12" fmla="*/ 125 w 125"/>
                <a:gd name="T13" fmla="*/ 2 h 63"/>
                <a:gd name="T14" fmla="*/ 125 w 125"/>
                <a:gd name="T15" fmla="*/ 61 h 63"/>
                <a:gd name="T16" fmla="*/ 122 w 125"/>
                <a:gd name="T17" fmla="*/ 63 h 63"/>
                <a:gd name="T18" fmla="*/ 5 w 125"/>
                <a:gd name="T19" fmla="*/ 59 h 63"/>
                <a:gd name="T20" fmla="*/ 120 w 125"/>
                <a:gd name="T21" fmla="*/ 59 h 63"/>
                <a:gd name="T22" fmla="*/ 120 w 125"/>
                <a:gd name="T23" fmla="*/ 4 h 63"/>
                <a:gd name="T24" fmla="*/ 5 w 125"/>
                <a:gd name="T25" fmla="*/ 4 h 63"/>
                <a:gd name="T26" fmla="*/ 5 w 125"/>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63">
                  <a:moveTo>
                    <a:pt x="122" y="63"/>
                  </a:moveTo>
                  <a:cubicBezTo>
                    <a:pt x="3" y="63"/>
                    <a:pt x="3" y="63"/>
                    <a:pt x="3" y="63"/>
                  </a:cubicBezTo>
                  <a:cubicBezTo>
                    <a:pt x="1" y="63"/>
                    <a:pt x="0" y="62"/>
                    <a:pt x="0" y="61"/>
                  </a:cubicBezTo>
                  <a:cubicBezTo>
                    <a:pt x="0" y="2"/>
                    <a:pt x="0" y="2"/>
                    <a:pt x="0" y="2"/>
                  </a:cubicBezTo>
                  <a:cubicBezTo>
                    <a:pt x="0" y="1"/>
                    <a:pt x="1" y="0"/>
                    <a:pt x="3" y="0"/>
                  </a:cubicBezTo>
                  <a:cubicBezTo>
                    <a:pt x="122" y="0"/>
                    <a:pt x="122" y="0"/>
                    <a:pt x="122" y="0"/>
                  </a:cubicBezTo>
                  <a:cubicBezTo>
                    <a:pt x="124" y="0"/>
                    <a:pt x="125" y="1"/>
                    <a:pt x="125" y="2"/>
                  </a:cubicBezTo>
                  <a:cubicBezTo>
                    <a:pt x="125" y="61"/>
                    <a:pt x="125" y="61"/>
                    <a:pt x="125" y="61"/>
                  </a:cubicBezTo>
                  <a:cubicBezTo>
                    <a:pt x="125" y="62"/>
                    <a:pt x="124"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4" name="Freeform 44">
              <a:extLst>
                <a:ext uri="{FF2B5EF4-FFF2-40B4-BE49-F238E27FC236}">
                  <a16:creationId xmlns:a16="http://schemas.microsoft.com/office/drawing/2014/main" id="{40C12764-CA8D-4A12-B53B-F42DF2E3BD7B}"/>
                </a:ext>
              </a:extLst>
            </p:cNvPr>
            <p:cNvSpPr>
              <a:spLocks noEditPoints="1"/>
            </p:cNvSpPr>
            <p:nvPr/>
          </p:nvSpPr>
          <p:spPr bwMode="auto">
            <a:xfrm>
              <a:off x="18445163" y="919163"/>
              <a:ext cx="155575" cy="209550"/>
            </a:xfrm>
            <a:custGeom>
              <a:avLst/>
              <a:gdLst>
                <a:gd name="T0" fmla="*/ 45 w 47"/>
                <a:gd name="T1" fmla="*/ 63 h 63"/>
                <a:gd name="T2" fmla="*/ 3 w 47"/>
                <a:gd name="T3" fmla="*/ 63 h 63"/>
                <a:gd name="T4" fmla="*/ 0 w 47"/>
                <a:gd name="T5" fmla="*/ 61 h 63"/>
                <a:gd name="T6" fmla="*/ 0 w 47"/>
                <a:gd name="T7" fmla="*/ 2 h 63"/>
                <a:gd name="T8" fmla="*/ 3 w 47"/>
                <a:gd name="T9" fmla="*/ 0 h 63"/>
                <a:gd name="T10" fmla="*/ 45 w 47"/>
                <a:gd name="T11" fmla="*/ 0 h 63"/>
                <a:gd name="T12" fmla="*/ 47 w 47"/>
                <a:gd name="T13" fmla="*/ 2 h 63"/>
                <a:gd name="T14" fmla="*/ 47 w 47"/>
                <a:gd name="T15" fmla="*/ 61 h 63"/>
                <a:gd name="T16" fmla="*/ 45 w 47"/>
                <a:gd name="T17" fmla="*/ 63 h 63"/>
                <a:gd name="T18" fmla="*/ 5 w 47"/>
                <a:gd name="T19" fmla="*/ 59 h 63"/>
                <a:gd name="T20" fmla="*/ 43 w 47"/>
                <a:gd name="T21" fmla="*/ 59 h 63"/>
                <a:gd name="T22" fmla="*/ 43 w 47"/>
                <a:gd name="T23" fmla="*/ 4 h 63"/>
                <a:gd name="T24" fmla="*/ 5 w 47"/>
                <a:gd name="T25" fmla="*/ 4 h 63"/>
                <a:gd name="T26" fmla="*/ 5 w 47"/>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63">
                  <a:moveTo>
                    <a:pt x="45" y="63"/>
                  </a:moveTo>
                  <a:cubicBezTo>
                    <a:pt x="3" y="63"/>
                    <a:pt x="3" y="63"/>
                    <a:pt x="3" y="63"/>
                  </a:cubicBezTo>
                  <a:cubicBezTo>
                    <a:pt x="1" y="63"/>
                    <a:pt x="0" y="62"/>
                    <a:pt x="0" y="61"/>
                  </a:cubicBezTo>
                  <a:cubicBezTo>
                    <a:pt x="0" y="2"/>
                    <a:pt x="0" y="2"/>
                    <a:pt x="0" y="2"/>
                  </a:cubicBezTo>
                  <a:cubicBezTo>
                    <a:pt x="0" y="1"/>
                    <a:pt x="1" y="0"/>
                    <a:pt x="3" y="0"/>
                  </a:cubicBezTo>
                  <a:cubicBezTo>
                    <a:pt x="45" y="0"/>
                    <a:pt x="45" y="0"/>
                    <a:pt x="45" y="0"/>
                  </a:cubicBezTo>
                  <a:cubicBezTo>
                    <a:pt x="46" y="0"/>
                    <a:pt x="47" y="1"/>
                    <a:pt x="47" y="2"/>
                  </a:cubicBezTo>
                  <a:cubicBezTo>
                    <a:pt x="47" y="61"/>
                    <a:pt x="47" y="61"/>
                    <a:pt x="47" y="61"/>
                  </a:cubicBezTo>
                  <a:cubicBezTo>
                    <a:pt x="47" y="62"/>
                    <a:pt x="46" y="63"/>
                    <a:pt x="45" y="63"/>
                  </a:cubicBezTo>
                  <a:close/>
                  <a:moveTo>
                    <a:pt x="5" y="59"/>
                  </a:moveTo>
                  <a:cubicBezTo>
                    <a:pt x="43" y="59"/>
                    <a:pt x="43" y="59"/>
                    <a:pt x="43" y="59"/>
                  </a:cubicBezTo>
                  <a:cubicBezTo>
                    <a:pt x="43" y="4"/>
                    <a:pt x="43" y="4"/>
                    <a:pt x="43"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5" name="Freeform 45">
              <a:extLst>
                <a:ext uri="{FF2B5EF4-FFF2-40B4-BE49-F238E27FC236}">
                  <a16:creationId xmlns:a16="http://schemas.microsoft.com/office/drawing/2014/main" id="{B320DE45-DE2E-49CD-94A7-DBC759DB31CF}"/>
                </a:ext>
              </a:extLst>
            </p:cNvPr>
            <p:cNvSpPr>
              <a:spLocks noEditPoints="1"/>
            </p:cNvSpPr>
            <p:nvPr/>
          </p:nvSpPr>
          <p:spPr bwMode="auto">
            <a:xfrm>
              <a:off x="17770475" y="919163"/>
              <a:ext cx="257175" cy="209550"/>
            </a:xfrm>
            <a:custGeom>
              <a:avLst/>
              <a:gdLst>
                <a:gd name="T0" fmla="*/ 74 w 77"/>
                <a:gd name="T1" fmla="*/ 63 h 63"/>
                <a:gd name="T2" fmla="*/ 2 w 77"/>
                <a:gd name="T3" fmla="*/ 63 h 63"/>
                <a:gd name="T4" fmla="*/ 0 w 77"/>
                <a:gd name="T5" fmla="*/ 61 h 63"/>
                <a:gd name="T6" fmla="*/ 0 w 77"/>
                <a:gd name="T7" fmla="*/ 2 h 63"/>
                <a:gd name="T8" fmla="*/ 2 w 77"/>
                <a:gd name="T9" fmla="*/ 0 h 63"/>
                <a:gd name="T10" fmla="*/ 74 w 77"/>
                <a:gd name="T11" fmla="*/ 0 h 63"/>
                <a:gd name="T12" fmla="*/ 77 w 77"/>
                <a:gd name="T13" fmla="*/ 2 h 63"/>
                <a:gd name="T14" fmla="*/ 77 w 77"/>
                <a:gd name="T15" fmla="*/ 61 h 63"/>
                <a:gd name="T16" fmla="*/ 74 w 77"/>
                <a:gd name="T17" fmla="*/ 63 h 63"/>
                <a:gd name="T18" fmla="*/ 5 w 77"/>
                <a:gd name="T19" fmla="*/ 59 h 63"/>
                <a:gd name="T20" fmla="*/ 72 w 77"/>
                <a:gd name="T21" fmla="*/ 59 h 63"/>
                <a:gd name="T22" fmla="*/ 72 w 77"/>
                <a:gd name="T23" fmla="*/ 4 h 63"/>
                <a:gd name="T24" fmla="*/ 5 w 77"/>
                <a:gd name="T25" fmla="*/ 4 h 63"/>
                <a:gd name="T26" fmla="*/ 5 w 77"/>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3">
                  <a:moveTo>
                    <a:pt x="74" y="63"/>
                  </a:moveTo>
                  <a:cubicBezTo>
                    <a:pt x="2" y="63"/>
                    <a:pt x="2" y="63"/>
                    <a:pt x="2" y="63"/>
                  </a:cubicBezTo>
                  <a:cubicBezTo>
                    <a:pt x="1" y="63"/>
                    <a:pt x="0" y="62"/>
                    <a:pt x="0" y="61"/>
                  </a:cubicBezTo>
                  <a:cubicBezTo>
                    <a:pt x="0" y="2"/>
                    <a:pt x="0" y="2"/>
                    <a:pt x="0" y="2"/>
                  </a:cubicBezTo>
                  <a:cubicBezTo>
                    <a:pt x="0" y="1"/>
                    <a:pt x="1" y="0"/>
                    <a:pt x="2" y="0"/>
                  </a:cubicBezTo>
                  <a:cubicBezTo>
                    <a:pt x="74" y="0"/>
                    <a:pt x="74" y="0"/>
                    <a:pt x="74" y="0"/>
                  </a:cubicBezTo>
                  <a:cubicBezTo>
                    <a:pt x="76" y="0"/>
                    <a:pt x="77" y="1"/>
                    <a:pt x="77" y="2"/>
                  </a:cubicBezTo>
                  <a:cubicBezTo>
                    <a:pt x="77" y="61"/>
                    <a:pt x="77" y="61"/>
                    <a:pt x="77" y="61"/>
                  </a:cubicBezTo>
                  <a:cubicBezTo>
                    <a:pt x="77" y="62"/>
                    <a:pt x="76" y="63"/>
                    <a:pt x="74" y="63"/>
                  </a:cubicBezTo>
                  <a:close/>
                  <a:moveTo>
                    <a:pt x="5" y="59"/>
                  </a:moveTo>
                  <a:cubicBezTo>
                    <a:pt x="72" y="59"/>
                    <a:pt x="72" y="59"/>
                    <a:pt x="72" y="59"/>
                  </a:cubicBezTo>
                  <a:cubicBezTo>
                    <a:pt x="72" y="4"/>
                    <a:pt x="72" y="4"/>
                    <a:pt x="72"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6" name="Freeform 46">
              <a:extLst>
                <a:ext uri="{FF2B5EF4-FFF2-40B4-BE49-F238E27FC236}">
                  <a16:creationId xmlns:a16="http://schemas.microsoft.com/office/drawing/2014/main" id="{38CF7A21-676F-4EA0-ADB2-7ED10825FE8E}"/>
                </a:ext>
              </a:extLst>
            </p:cNvPr>
            <p:cNvSpPr>
              <a:spLocks noEditPoints="1"/>
            </p:cNvSpPr>
            <p:nvPr/>
          </p:nvSpPr>
          <p:spPr bwMode="auto">
            <a:xfrm>
              <a:off x="17770475" y="1139826"/>
              <a:ext cx="412750" cy="209550"/>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9 h 63"/>
                <a:gd name="T20" fmla="*/ 120 w 124"/>
                <a:gd name="T21" fmla="*/ 59 h 63"/>
                <a:gd name="T22" fmla="*/ 120 w 124"/>
                <a:gd name="T23" fmla="*/ 4 h 63"/>
                <a:gd name="T24" fmla="*/ 5 w 124"/>
                <a:gd name="T25" fmla="*/ 4 h 63"/>
                <a:gd name="T26" fmla="*/ 5 w 124"/>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87" name="Freeform 74">
              <a:extLst>
                <a:ext uri="{FF2B5EF4-FFF2-40B4-BE49-F238E27FC236}">
                  <a16:creationId xmlns:a16="http://schemas.microsoft.com/office/drawing/2014/main" id="{49C5198A-F1F4-4C5E-8581-41AC09D9B832}"/>
                </a:ext>
              </a:extLst>
            </p:cNvPr>
            <p:cNvSpPr>
              <a:spLocks/>
            </p:cNvSpPr>
            <p:nvPr/>
          </p:nvSpPr>
          <p:spPr bwMode="auto">
            <a:xfrm>
              <a:off x="17546638" y="227013"/>
              <a:ext cx="1211263" cy="788988"/>
            </a:xfrm>
            <a:custGeom>
              <a:avLst/>
              <a:gdLst>
                <a:gd name="T0" fmla="*/ 361 w 363"/>
                <a:gd name="T1" fmla="*/ 134 h 236"/>
                <a:gd name="T2" fmla="*/ 351 w 363"/>
                <a:gd name="T3" fmla="*/ 106 h 236"/>
                <a:gd name="T4" fmla="*/ 313 w 363"/>
                <a:gd name="T5" fmla="*/ 71 h 236"/>
                <a:gd name="T6" fmla="*/ 291 w 363"/>
                <a:gd name="T7" fmla="*/ 64 h 236"/>
                <a:gd name="T8" fmla="*/ 279 w 363"/>
                <a:gd name="T9" fmla="*/ 63 h 236"/>
                <a:gd name="T10" fmla="*/ 276 w 363"/>
                <a:gd name="T11" fmla="*/ 62 h 236"/>
                <a:gd name="T12" fmla="*/ 250 w 363"/>
                <a:gd name="T13" fmla="*/ 25 h 236"/>
                <a:gd name="T14" fmla="*/ 204 w 363"/>
                <a:gd name="T15" fmla="*/ 2 h 236"/>
                <a:gd name="T16" fmla="*/ 171 w 363"/>
                <a:gd name="T17" fmla="*/ 2 h 236"/>
                <a:gd name="T18" fmla="*/ 134 w 363"/>
                <a:gd name="T19" fmla="*/ 16 h 236"/>
                <a:gd name="T20" fmla="*/ 109 w 363"/>
                <a:gd name="T21" fmla="*/ 39 h 236"/>
                <a:gd name="T22" fmla="*/ 94 w 363"/>
                <a:gd name="T23" fmla="*/ 68 h 236"/>
                <a:gd name="T24" fmla="*/ 91 w 363"/>
                <a:gd name="T25" fmla="*/ 69 h 236"/>
                <a:gd name="T26" fmla="*/ 64 w 363"/>
                <a:gd name="T27" fmla="*/ 74 h 236"/>
                <a:gd name="T28" fmla="*/ 43 w 363"/>
                <a:gd name="T29" fmla="*/ 106 h 236"/>
                <a:gd name="T30" fmla="*/ 40 w 363"/>
                <a:gd name="T31" fmla="*/ 109 h 236"/>
                <a:gd name="T32" fmla="*/ 23 w 363"/>
                <a:gd name="T33" fmla="*/ 121 h 236"/>
                <a:gd name="T34" fmla="*/ 3 w 363"/>
                <a:gd name="T35" fmla="*/ 152 h 236"/>
                <a:gd name="T36" fmla="*/ 3 w 363"/>
                <a:gd name="T37" fmla="*/ 186 h 236"/>
                <a:gd name="T38" fmla="*/ 23 w 363"/>
                <a:gd name="T39" fmla="*/ 219 h 236"/>
                <a:gd name="T40" fmla="*/ 62 w 363"/>
                <a:gd name="T41" fmla="*/ 236 h 236"/>
                <a:gd name="T42" fmla="*/ 62 w 363"/>
                <a:gd name="T43" fmla="*/ 228 h 236"/>
                <a:gd name="T44" fmla="*/ 24 w 363"/>
                <a:gd name="T45" fmla="*/ 209 h 236"/>
                <a:gd name="T46" fmla="*/ 9 w 363"/>
                <a:gd name="T47" fmla="*/ 166 h 236"/>
                <a:gd name="T48" fmla="*/ 24 w 363"/>
                <a:gd name="T49" fmla="*/ 131 h 236"/>
                <a:gd name="T50" fmla="*/ 49 w 363"/>
                <a:gd name="T51" fmla="*/ 114 h 236"/>
                <a:gd name="T52" fmla="*/ 50 w 363"/>
                <a:gd name="T53" fmla="*/ 112 h 236"/>
                <a:gd name="T54" fmla="*/ 54 w 363"/>
                <a:gd name="T55" fmla="*/ 95 h 236"/>
                <a:gd name="T56" fmla="*/ 80 w 363"/>
                <a:gd name="T57" fmla="*/ 77 h 236"/>
                <a:gd name="T58" fmla="*/ 97 w 363"/>
                <a:gd name="T59" fmla="*/ 79 h 236"/>
                <a:gd name="T60" fmla="*/ 100 w 363"/>
                <a:gd name="T61" fmla="*/ 77 h 236"/>
                <a:gd name="T62" fmla="*/ 104 w 363"/>
                <a:gd name="T63" fmla="*/ 64 h 236"/>
                <a:gd name="T64" fmla="*/ 119 w 363"/>
                <a:gd name="T65" fmla="*/ 39 h 236"/>
                <a:gd name="T66" fmla="*/ 148 w 363"/>
                <a:gd name="T67" fmla="*/ 17 h 236"/>
                <a:gd name="T68" fmla="*/ 176 w 363"/>
                <a:gd name="T69" fmla="*/ 9 h 236"/>
                <a:gd name="T70" fmla="*/ 210 w 363"/>
                <a:gd name="T71" fmla="*/ 12 h 236"/>
                <a:gd name="T72" fmla="*/ 245 w 363"/>
                <a:gd name="T73" fmla="*/ 31 h 236"/>
                <a:gd name="T74" fmla="*/ 270 w 363"/>
                <a:gd name="T75" fmla="*/ 68 h 236"/>
                <a:gd name="T76" fmla="*/ 275 w 363"/>
                <a:gd name="T77" fmla="*/ 71 h 236"/>
                <a:gd name="T78" fmla="*/ 327 w 363"/>
                <a:gd name="T79" fmla="*/ 91 h 236"/>
                <a:gd name="T80" fmla="*/ 350 w 363"/>
                <a:gd name="T81" fmla="*/ 122 h 236"/>
                <a:gd name="T82" fmla="*/ 354 w 363"/>
                <a:gd name="T83" fmla="*/ 159 h 236"/>
                <a:gd name="T84" fmla="*/ 339 w 363"/>
                <a:gd name="T85" fmla="*/ 197 h 236"/>
                <a:gd name="T86" fmla="*/ 324 w 363"/>
                <a:gd name="T87" fmla="*/ 212 h 236"/>
                <a:gd name="T88" fmla="*/ 324 w 363"/>
                <a:gd name="T89" fmla="*/ 222 h 236"/>
                <a:gd name="T90" fmla="*/ 343 w 363"/>
                <a:gd name="T91" fmla="*/ 205 h 236"/>
                <a:gd name="T92" fmla="*/ 358 w 363"/>
                <a:gd name="T93" fmla="*/ 178 h 236"/>
                <a:gd name="T94" fmla="*/ 363 w 363"/>
                <a:gd name="T95" fmla="*/ 152 h 236"/>
                <a:gd name="T96" fmla="*/ 361 w 363"/>
                <a:gd name="T97" fmla="*/ 13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 h="236">
                  <a:moveTo>
                    <a:pt x="361" y="134"/>
                  </a:moveTo>
                  <a:cubicBezTo>
                    <a:pt x="360" y="124"/>
                    <a:pt x="356" y="115"/>
                    <a:pt x="351" y="106"/>
                  </a:cubicBezTo>
                  <a:cubicBezTo>
                    <a:pt x="342" y="91"/>
                    <a:pt x="329" y="79"/>
                    <a:pt x="313" y="71"/>
                  </a:cubicBezTo>
                  <a:cubicBezTo>
                    <a:pt x="306" y="68"/>
                    <a:pt x="299" y="66"/>
                    <a:pt x="291" y="64"/>
                  </a:cubicBezTo>
                  <a:cubicBezTo>
                    <a:pt x="287" y="64"/>
                    <a:pt x="283" y="64"/>
                    <a:pt x="279" y="63"/>
                  </a:cubicBezTo>
                  <a:cubicBezTo>
                    <a:pt x="278" y="63"/>
                    <a:pt x="277" y="62"/>
                    <a:pt x="276" y="62"/>
                  </a:cubicBezTo>
                  <a:cubicBezTo>
                    <a:pt x="271" y="47"/>
                    <a:pt x="262" y="35"/>
                    <a:pt x="250" y="25"/>
                  </a:cubicBezTo>
                  <a:cubicBezTo>
                    <a:pt x="237" y="13"/>
                    <a:pt x="222" y="6"/>
                    <a:pt x="204" y="2"/>
                  </a:cubicBezTo>
                  <a:cubicBezTo>
                    <a:pt x="193" y="0"/>
                    <a:pt x="182" y="0"/>
                    <a:pt x="171" y="2"/>
                  </a:cubicBezTo>
                  <a:cubicBezTo>
                    <a:pt x="158" y="4"/>
                    <a:pt x="145" y="9"/>
                    <a:pt x="134" y="16"/>
                  </a:cubicBezTo>
                  <a:cubicBezTo>
                    <a:pt x="124" y="22"/>
                    <a:pt x="116" y="30"/>
                    <a:pt x="109" y="39"/>
                  </a:cubicBezTo>
                  <a:cubicBezTo>
                    <a:pt x="102" y="48"/>
                    <a:pt x="97" y="57"/>
                    <a:pt x="94" y="68"/>
                  </a:cubicBezTo>
                  <a:cubicBezTo>
                    <a:pt x="93" y="69"/>
                    <a:pt x="93" y="69"/>
                    <a:pt x="91" y="69"/>
                  </a:cubicBezTo>
                  <a:cubicBezTo>
                    <a:pt x="82" y="68"/>
                    <a:pt x="72" y="69"/>
                    <a:pt x="64" y="74"/>
                  </a:cubicBezTo>
                  <a:cubicBezTo>
                    <a:pt x="52" y="81"/>
                    <a:pt x="45" y="92"/>
                    <a:pt x="43" y="106"/>
                  </a:cubicBezTo>
                  <a:cubicBezTo>
                    <a:pt x="43" y="107"/>
                    <a:pt x="42" y="108"/>
                    <a:pt x="40" y="109"/>
                  </a:cubicBezTo>
                  <a:cubicBezTo>
                    <a:pt x="34" y="112"/>
                    <a:pt x="28" y="116"/>
                    <a:pt x="23" y="121"/>
                  </a:cubicBezTo>
                  <a:cubicBezTo>
                    <a:pt x="13" y="129"/>
                    <a:pt x="7" y="140"/>
                    <a:pt x="3" y="152"/>
                  </a:cubicBezTo>
                  <a:cubicBezTo>
                    <a:pt x="0" y="164"/>
                    <a:pt x="0" y="175"/>
                    <a:pt x="3" y="186"/>
                  </a:cubicBezTo>
                  <a:cubicBezTo>
                    <a:pt x="6" y="199"/>
                    <a:pt x="13" y="210"/>
                    <a:pt x="23" y="219"/>
                  </a:cubicBezTo>
                  <a:cubicBezTo>
                    <a:pt x="34" y="229"/>
                    <a:pt x="47" y="235"/>
                    <a:pt x="62" y="236"/>
                  </a:cubicBezTo>
                  <a:cubicBezTo>
                    <a:pt x="62" y="228"/>
                    <a:pt x="62" y="228"/>
                    <a:pt x="62" y="228"/>
                  </a:cubicBezTo>
                  <a:cubicBezTo>
                    <a:pt x="47" y="227"/>
                    <a:pt x="34" y="220"/>
                    <a:pt x="24" y="209"/>
                  </a:cubicBezTo>
                  <a:cubicBezTo>
                    <a:pt x="13" y="196"/>
                    <a:pt x="8" y="182"/>
                    <a:pt x="9" y="166"/>
                  </a:cubicBezTo>
                  <a:cubicBezTo>
                    <a:pt x="10" y="153"/>
                    <a:pt x="15" y="141"/>
                    <a:pt x="24" y="131"/>
                  </a:cubicBezTo>
                  <a:cubicBezTo>
                    <a:pt x="31" y="123"/>
                    <a:pt x="39" y="118"/>
                    <a:pt x="49" y="114"/>
                  </a:cubicBezTo>
                  <a:cubicBezTo>
                    <a:pt x="50" y="114"/>
                    <a:pt x="50" y="113"/>
                    <a:pt x="50" y="112"/>
                  </a:cubicBezTo>
                  <a:cubicBezTo>
                    <a:pt x="50" y="106"/>
                    <a:pt x="51" y="100"/>
                    <a:pt x="54" y="95"/>
                  </a:cubicBezTo>
                  <a:cubicBezTo>
                    <a:pt x="60" y="85"/>
                    <a:pt x="68" y="79"/>
                    <a:pt x="80" y="77"/>
                  </a:cubicBezTo>
                  <a:cubicBezTo>
                    <a:pt x="85" y="76"/>
                    <a:pt x="91" y="77"/>
                    <a:pt x="97" y="79"/>
                  </a:cubicBezTo>
                  <a:cubicBezTo>
                    <a:pt x="99" y="79"/>
                    <a:pt x="99" y="78"/>
                    <a:pt x="100" y="77"/>
                  </a:cubicBezTo>
                  <a:cubicBezTo>
                    <a:pt x="101" y="72"/>
                    <a:pt x="102" y="68"/>
                    <a:pt x="104" y="64"/>
                  </a:cubicBezTo>
                  <a:cubicBezTo>
                    <a:pt x="107" y="55"/>
                    <a:pt x="113" y="47"/>
                    <a:pt x="119" y="39"/>
                  </a:cubicBezTo>
                  <a:cubicBezTo>
                    <a:pt x="127" y="30"/>
                    <a:pt x="137" y="23"/>
                    <a:pt x="148" y="17"/>
                  </a:cubicBezTo>
                  <a:cubicBezTo>
                    <a:pt x="157" y="13"/>
                    <a:pt x="166" y="11"/>
                    <a:pt x="176" y="9"/>
                  </a:cubicBezTo>
                  <a:cubicBezTo>
                    <a:pt x="187" y="8"/>
                    <a:pt x="199" y="9"/>
                    <a:pt x="210" y="12"/>
                  </a:cubicBezTo>
                  <a:cubicBezTo>
                    <a:pt x="223" y="16"/>
                    <a:pt x="235" y="22"/>
                    <a:pt x="245" y="31"/>
                  </a:cubicBezTo>
                  <a:cubicBezTo>
                    <a:pt x="257" y="41"/>
                    <a:pt x="265" y="54"/>
                    <a:pt x="270" y="68"/>
                  </a:cubicBezTo>
                  <a:cubicBezTo>
                    <a:pt x="271" y="71"/>
                    <a:pt x="271" y="71"/>
                    <a:pt x="275" y="71"/>
                  </a:cubicBezTo>
                  <a:cubicBezTo>
                    <a:pt x="295" y="71"/>
                    <a:pt x="312" y="77"/>
                    <a:pt x="327" y="91"/>
                  </a:cubicBezTo>
                  <a:cubicBezTo>
                    <a:pt x="337" y="99"/>
                    <a:pt x="345" y="110"/>
                    <a:pt x="350" y="122"/>
                  </a:cubicBezTo>
                  <a:cubicBezTo>
                    <a:pt x="354" y="134"/>
                    <a:pt x="356" y="146"/>
                    <a:pt x="354" y="159"/>
                  </a:cubicBezTo>
                  <a:cubicBezTo>
                    <a:pt x="353" y="173"/>
                    <a:pt x="348" y="186"/>
                    <a:pt x="339" y="197"/>
                  </a:cubicBezTo>
                  <a:cubicBezTo>
                    <a:pt x="335" y="203"/>
                    <a:pt x="330" y="208"/>
                    <a:pt x="324" y="212"/>
                  </a:cubicBezTo>
                  <a:cubicBezTo>
                    <a:pt x="324" y="222"/>
                    <a:pt x="324" y="222"/>
                    <a:pt x="324" y="222"/>
                  </a:cubicBezTo>
                  <a:cubicBezTo>
                    <a:pt x="331" y="218"/>
                    <a:pt x="337" y="212"/>
                    <a:pt x="343" y="205"/>
                  </a:cubicBezTo>
                  <a:cubicBezTo>
                    <a:pt x="350" y="197"/>
                    <a:pt x="355" y="188"/>
                    <a:pt x="358" y="178"/>
                  </a:cubicBezTo>
                  <a:cubicBezTo>
                    <a:pt x="361" y="169"/>
                    <a:pt x="363" y="161"/>
                    <a:pt x="363" y="152"/>
                  </a:cubicBezTo>
                  <a:cubicBezTo>
                    <a:pt x="363" y="146"/>
                    <a:pt x="362" y="140"/>
                    <a:pt x="361" y="13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cxnSp>
        <p:nvCxnSpPr>
          <p:cNvPr id="388" name="Straight Connector 387">
            <a:extLst>
              <a:ext uri="{FF2B5EF4-FFF2-40B4-BE49-F238E27FC236}">
                <a16:creationId xmlns:a16="http://schemas.microsoft.com/office/drawing/2014/main" id="{A892165C-B6DB-4E78-95BD-A272DE01BA4F}"/>
              </a:ext>
            </a:extLst>
          </p:cNvPr>
          <p:cNvCxnSpPr>
            <a:cxnSpLocks/>
          </p:cNvCxnSpPr>
          <p:nvPr/>
        </p:nvCxnSpPr>
        <p:spPr>
          <a:xfrm>
            <a:off x="7732395" y="1942330"/>
            <a:ext cx="1511215" cy="0"/>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nvGrpSpPr>
          <p:cNvPr id="390" name="Group 389">
            <a:extLst>
              <a:ext uri="{FF2B5EF4-FFF2-40B4-BE49-F238E27FC236}">
                <a16:creationId xmlns:a16="http://schemas.microsoft.com/office/drawing/2014/main" id="{BFC5833D-07B1-4966-8F94-DAC5465344F2}"/>
              </a:ext>
            </a:extLst>
          </p:cNvPr>
          <p:cNvGrpSpPr/>
          <p:nvPr/>
        </p:nvGrpSpPr>
        <p:grpSpPr>
          <a:xfrm>
            <a:off x="5925144" y="2166702"/>
            <a:ext cx="1302427" cy="747099"/>
            <a:chOff x="2846664" y="2166702"/>
            <a:chExt cx="1302427" cy="747099"/>
          </a:xfrm>
        </p:grpSpPr>
        <p:cxnSp>
          <p:nvCxnSpPr>
            <p:cNvPr id="394" name="Straight Connector 393">
              <a:extLst>
                <a:ext uri="{FF2B5EF4-FFF2-40B4-BE49-F238E27FC236}">
                  <a16:creationId xmlns:a16="http://schemas.microsoft.com/office/drawing/2014/main" id="{3CEF6116-B870-4EED-B590-DD24712FC858}"/>
                </a:ext>
              </a:extLst>
            </p:cNvPr>
            <p:cNvCxnSpPr>
              <a:cxnSpLocks/>
            </p:cNvCxnSpPr>
            <p:nvPr/>
          </p:nvCxnSpPr>
          <p:spPr>
            <a:xfrm flipV="1">
              <a:off x="2848881" y="2166702"/>
              <a:ext cx="1300210" cy="19050"/>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395" name="Straight Connector 394">
              <a:extLst>
                <a:ext uri="{FF2B5EF4-FFF2-40B4-BE49-F238E27FC236}">
                  <a16:creationId xmlns:a16="http://schemas.microsoft.com/office/drawing/2014/main" id="{EFB1AF56-0CBB-4DD4-865D-57BE53E7B971}"/>
                </a:ext>
              </a:extLst>
            </p:cNvPr>
            <p:cNvCxnSpPr>
              <a:cxnSpLocks/>
            </p:cNvCxnSpPr>
            <p:nvPr/>
          </p:nvCxnSpPr>
          <p:spPr>
            <a:xfrm flipV="1">
              <a:off x="3739515" y="2166702"/>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259" name="Straight Connector 258">
              <a:extLst>
                <a:ext uri="{FF2B5EF4-FFF2-40B4-BE49-F238E27FC236}">
                  <a16:creationId xmlns:a16="http://schemas.microsoft.com/office/drawing/2014/main" id="{C10BE520-AEC6-4881-9115-31D7DC9199A0}"/>
                </a:ext>
              </a:extLst>
            </p:cNvPr>
            <p:cNvCxnSpPr>
              <a:cxnSpLocks/>
            </p:cNvCxnSpPr>
            <p:nvPr/>
          </p:nvCxnSpPr>
          <p:spPr>
            <a:xfrm flipV="1">
              <a:off x="2856865" y="2185752"/>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260" name="Straight Connector 259">
              <a:extLst>
                <a:ext uri="{FF2B5EF4-FFF2-40B4-BE49-F238E27FC236}">
                  <a16:creationId xmlns:a16="http://schemas.microsoft.com/office/drawing/2014/main" id="{2EF82B0D-DE88-4518-B0D0-9239F1AF7FEC}"/>
                </a:ext>
              </a:extLst>
            </p:cNvPr>
            <p:cNvCxnSpPr>
              <a:cxnSpLocks/>
            </p:cNvCxnSpPr>
            <p:nvPr/>
          </p:nvCxnSpPr>
          <p:spPr>
            <a:xfrm flipH="1" flipV="1">
              <a:off x="2846664" y="2838450"/>
              <a:ext cx="2217" cy="75351"/>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grpSp>
        <p:nvGrpSpPr>
          <p:cNvPr id="391" name="Group 390">
            <a:extLst>
              <a:ext uri="{FF2B5EF4-FFF2-40B4-BE49-F238E27FC236}">
                <a16:creationId xmlns:a16="http://schemas.microsoft.com/office/drawing/2014/main" id="{9A1195CC-CEDE-452C-8A56-9F62CBD8A2C8}"/>
              </a:ext>
            </a:extLst>
          </p:cNvPr>
          <p:cNvGrpSpPr/>
          <p:nvPr/>
        </p:nvGrpSpPr>
        <p:grpSpPr>
          <a:xfrm flipH="1">
            <a:off x="7732395" y="2166702"/>
            <a:ext cx="409576" cy="127973"/>
            <a:chOff x="4943475" y="2319102"/>
            <a:chExt cx="409576" cy="127973"/>
          </a:xfrm>
        </p:grpSpPr>
        <p:cxnSp>
          <p:nvCxnSpPr>
            <p:cNvPr id="392" name="Straight Connector 391">
              <a:extLst>
                <a:ext uri="{FF2B5EF4-FFF2-40B4-BE49-F238E27FC236}">
                  <a16:creationId xmlns:a16="http://schemas.microsoft.com/office/drawing/2014/main" id="{E4526889-C613-4FE3-BA0C-1C1A42C12720}"/>
                </a:ext>
              </a:extLst>
            </p:cNvPr>
            <p:cNvCxnSpPr>
              <a:cxnSpLocks/>
            </p:cNvCxnSpPr>
            <p:nvPr/>
          </p:nvCxnSpPr>
          <p:spPr>
            <a:xfrm>
              <a:off x="4943475" y="2319102"/>
              <a:ext cx="409576" cy="0"/>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393" name="Straight Connector 392">
              <a:extLst>
                <a:ext uri="{FF2B5EF4-FFF2-40B4-BE49-F238E27FC236}">
                  <a16:creationId xmlns:a16="http://schemas.microsoft.com/office/drawing/2014/main" id="{BCC7F70D-E3D9-4974-91D9-2A09C9D9C0B0}"/>
                </a:ext>
              </a:extLst>
            </p:cNvPr>
            <p:cNvCxnSpPr>
              <a:cxnSpLocks/>
            </p:cNvCxnSpPr>
            <p:nvPr/>
          </p:nvCxnSpPr>
          <p:spPr>
            <a:xfrm flipV="1">
              <a:off x="4943475" y="2319102"/>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sp>
        <p:nvSpPr>
          <p:cNvPr id="396" name="TextBox 395">
            <a:extLst>
              <a:ext uri="{FF2B5EF4-FFF2-40B4-BE49-F238E27FC236}">
                <a16:creationId xmlns:a16="http://schemas.microsoft.com/office/drawing/2014/main" id="{5DD9E11B-65B0-48BC-A558-9E417A691818}"/>
              </a:ext>
            </a:extLst>
          </p:cNvPr>
          <p:cNvSpPr txBox="1"/>
          <p:nvPr/>
        </p:nvSpPr>
        <p:spPr>
          <a:xfrm>
            <a:off x="9023585" y="791151"/>
            <a:ext cx="479619"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02234"/>
                </a:solidFill>
                <a:effectLst/>
                <a:uLnTx/>
                <a:uFillTx/>
                <a:latin typeface="Franklin Gothic Book"/>
                <a:ea typeface="+mn-ea"/>
                <a:cs typeface="+mn-cs"/>
              </a:rPr>
              <a:t>Internet</a:t>
            </a:r>
          </a:p>
        </p:txBody>
      </p:sp>
      <p:grpSp>
        <p:nvGrpSpPr>
          <p:cNvPr id="397" name="Group 396">
            <a:extLst>
              <a:ext uri="{FF2B5EF4-FFF2-40B4-BE49-F238E27FC236}">
                <a16:creationId xmlns:a16="http://schemas.microsoft.com/office/drawing/2014/main" id="{255B1BDD-A689-4E05-B2BC-B817256BCF3F}"/>
              </a:ext>
            </a:extLst>
          </p:cNvPr>
          <p:cNvGrpSpPr/>
          <p:nvPr/>
        </p:nvGrpSpPr>
        <p:grpSpPr>
          <a:xfrm flipV="1">
            <a:off x="5927361" y="2785827"/>
            <a:ext cx="2236041" cy="127973"/>
            <a:chOff x="2827450" y="2166702"/>
            <a:chExt cx="2236041" cy="127973"/>
          </a:xfrm>
        </p:grpSpPr>
        <p:grpSp>
          <p:nvGrpSpPr>
            <p:cNvPr id="398" name="Group 397">
              <a:extLst>
                <a:ext uri="{FF2B5EF4-FFF2-40B4-BE49-F238E27FC236}">
                  <a16:creationId xmlns:a16="http://schemas.microsoft.com/office/drawing/2014/main" id="{55A6F6D3-1070-46AD-B978-845415824276}"/>
                </a:ext>
              </a:extLst>
            </p:cNvPr>
            <p:cNvGrpSpPr/>
            <p:nvPr/>
          </p:nvGrpSpPr>
          <p:grpSpPr>
            <a:xfrm>
              <a:off x="2827450" y="2166702"/>
              <a:ext cx="1321641" cy="127973"/>
              <a:chOff x="2827450" y="2166702"/>
              <a:chExt cx="1321641" cy="127973"/>
            </a:xfrm>
          </p:grpSpPr>
          <p:cxnSp>
            <p:nvCxnSpPr>
              <p:cNvPr id="402" name="Straight Connector 401">
                <a:extLst>
                  <a:ext uri="{FF2B5EF4-FFF2-40B4-BE49-F238E27FC236}">
                    <a16:creationId xmlns:a16="http://schemas.microsoft.com/office/drawing/2014/main" id="{92E9D760-0B64-485F-ADE3-02B3DFC230C3}"/>
                  </a:ext>
                </a:extLst>
              </p:cNvPr>
              <p:cNvCxnSpPr>
                <a:cxnSpLocks/>
              </p:cNvCxnSpPr>
              <p:nvPr/>
            </p:nvCxnSpPr>
            <p:spPr>
              <a:xfrm flipV="1">
                <a:off x="2827450" y="2166702"/>
                <a:ext cx="1321641" cy="0"/>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403" name="Straight Connector 402">
                <a:extLst>
                  <a:ext uri="{FF2B5EF4-FFF2-40B4-BE49-F238E27FC236}">
                    <a16:creationId xmlns:a16="http://schemas.microsoft.com/office/drawing/2014/main" id="{B891D58B-187F-4FE5-B81A-E90AE7C4C90B}"/>
                  </a:ext>
                </a:extLst>
              </p:cNvPr>
              <p:cNvCxnSpPr>
                <a:cxnSpLocks/>
              </p:cNvCxnSpPr>
              <p:nvPr/>
            </p:nvCxnSpPr>
            <p:spPr>
              <a:xfrm flipV="1">
                <a:off x="3739515" y="2166702"/>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grpSp>
          <p:nvGrpSpPr>
            <p:cNvPr id="399" name="Group 398">
              <a:extLst>
                <a:ext uri="{FF2B5EF4-FFF2-40B4-BE49-F238E27FC236}">
                  <a16:creationId xmlns:a16="http://schemas.microsoft.com/office/drawing/2014/main" id="{862DF55A-1221-446B-8457-E7E5C23632F1}"/>
                </a:ext>
              </a:extLst>
            </p:cNvPr>
            <p:cNvGrpSpPr/>
            <p:nvPr/>
          </p:nvGrpSpPr>
          <p:grpSpPr>
            <a:xfrm flipH="1">
              <a:off x="4653915" y="2166702"/>
              <a:ext cx="409576" cy="127973"/>
              <a:chOff x="4943475" y="2319102"/>
              <a:chExt cx="409576" cy="127973"/>
            </a:xfrm>
          </p:grpSpPr>
          <p:cxnSp>
            <p:nvCxnSpPr>
              <p:cNvPr id="400" name="Straight Connector 399">
                <a:extLst>
                  <a:ext uri="{FF2B5EF4-FFF2-40B4-BE49-F238E27FC236}">
                    <a16:creationId xmlns:a16="http://schemas.microsoft.com/office/drawing/2014/main" id="{EEAC334F-A52F-42BB-827D-C73CAB6BF4A3}"/>
                  </a:ext>
                </a:extLst>
              </p:cNvPr>
              <p:cNvCxnSpPr>
                <a:cxnSpLocks/>
              </p:cNvCxnSpPr>
              <p:nvPr/>
            </p:nvCxnSpPr>
            <p:spPr>
              <a:xfrm>
                <a:off x="4943475" y="2319102"/>
                <a:ext cx="409576" cy="0"/>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cxnSp>
            <p:nvCxnSpPr>
              <p:cNvPr id="401" name="Straight Connector 400">
                <a:extLst>
                  <a:ext uri="{FF2B5EF4-FFF2-40B4-BE49-F238E27FC236}">
                    <a16:creationId xmlns:a16="http://schemas.microsoft.com/office/drawing/2014/main" id="{12E73DD7-83D3-48C0-BB91-F742774A961C}"/>
                  </a:ext>
                </a:extLst>
              </p:cNvPr>
              <p:cNvCxnSpPr>
                <a:cxnSpLocks/>
              </p:cNvCxnSpPr>
              <p:nvPr/>
            </p:nvCxnSpPr>
            <p:spPr>
              <a:xfrm flipV="1">
                <a:off x="4943475" y="2319102"/>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grpSp>
      </p:grpSp>
      <p:grpSp>
        <p:nvGrpSpPr>
          <p:cNvPr id="404" name="Group 403">
            <a:extLst>
              <a:ext uri="{FF2B5EF4-FFF2-40B4-BE49-F238E27FC236}">
                <a16:creationId xmlns:a16="http://schemas.microsoft.com/office/drawing/2014/main" id="{80827126-ABCE-4D16-8FDF-F65B158CF54F}"/>
              </a:ext>
            </a:extLst>
          </p:cNvPr>
          <p:cNvGrpSpPr/>
          <p:nvPr/>
        </p:nvGrpSpPr>
        <p:grpSpPr>
          <a:xfrm>
            <a:off x="5561576" y="3130632"/>
            <a:ext cx="2586745" cy="870012"/>
            <a:chOff x="2476746" y="2159082"/>
            <a:chExt cx="2586745" cy="870012"/>
          </a:xfrm>
        </p:grpSpPr>
        <p:grpSp>
          <p:nvGrpSpPr>
            <p:cNvPr id="405" name="Group 404">
              <a:extLst>
                <a:ext uri="{FF2B5EF4-FFF2-40B4-BE49-F238E27FC236}">
                  <a16:creationId xmlns:a16="http://schemas.microsoft.com/office/drawing/2014/main" id="{13490F4A-E7D8-4970-B8B0-37AF5DDC6BDC}"/>
                </a:ext>
              </a:extLst>
            </p:cNvPr>
            <p:cNvGrpSpPr/>
            <p:nvPr/>
          </p:nvGrpSpPr>
          <p:grpSpPr>
            <a:xfrm>
              <a:off x="2476746" y="2159082"/>
              <a:ext cx="1672345" cy="870012"/>
              <a:chOff x="2476746" y="2159082"/>
              <a:chExt cx="1672345" cy="870012"/>
            </a:xfrm>
          </p:grpSpPr>
          <p:cxnSp>
            <p:nvCxnSpPr>
              <p:cNvPr id="409" name="Straight Connector 408">
                <a:extLst>
                  <a:ext uri="{FF2B5EF4-FFF2-40B4-BE49-F238E27FC236}">
                    <a16:creationId xmlns:a16="http://schemas.microsoft.com/office/drawing/2014/main" id="{67D3CA23-6060-48C5-85F6-07018D6D40A4}"/>
                  </a:ext>
                </a:extLst>
              </p:cNvPr>
              <p:cNvCxnSpPr>
                <a:cxnSpLocks/>
              </p:cNvCxnSpPr>
              <p:nvPr/>
            </p:nvCxnSpPr>
            <p:spPr>
              <a:xfrm>
                <a:off x="2514423" y="2166702"/>
                <a:ext cx="1634668" cy="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0" name="Straight Connector 409">
                <a:extLst>
                  <a:ext uri="{FF2B5EF4-FFF2-40B4-BE49-F238E27FC236}">
                    <a16:creationId xmlns:a16="http://schemas.microsoft.com/office/drawing/2014/main" id="{25AB7A36-828B-46BA-B473-30DAF24E55F4}"/>
                  </a:ext>
                </a:extLst>
              </p:cNvPr>
              <p:cNvCxnSpPr>
                <a:cxnSpLocks/>
              </p:cNvCxnSpPr>
              <p:nvPr/>
            </p:nvCxnSpPr>
            <p:spPr>
              <a:xfrm flipV="1">
                <a:off x="3689985" y="2166702"/>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270" name="Straight Connector 269">
                <a:extLst>
                  <a:ext uri="{FF2B5EF4-FFF2-40B4-BE49-F238E27FC236}">
                    <a16:creationId xmlns:a16="http://schemas.microsoft.com/office/drawing/2014/main" id="{E86DF57B-DB7D-451D-8DAC-2218912BB7D8}"/>
                  </a:ext>
                </a:extLst>
              </p:cNvPr>
              <p:cNvCxnSpPr>
                <a:cxnSpLocks/>
              </p:cNvCxnSpPr>
              <p:nvPr/>
            </p:nvCxnSpPr>
            <p:spPr>
              <a:xfrm flipV="1">
                <a:off x="2501265" y="2159082"/>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271" name="Straight Connector 270">
                <a:extLst>
                  <a:ext uri="{FF2B5EF4-FFF2-40B4-BE49-F238E27FC236}">
                    <a16:creationId xmlns:a16="http://schemas.microsoft.com/office/drawing/2014/main" id="{4732FFC7-088C-4ABF-BC79-C0295B9DF436}"/>
                  </a:ext>
                </a:extLst>
              </p:cNvPr>
              <p:cNvCxnSpPr>
                <a:cxnSpLocks/>
              </p:cNvCxnSpPr>
              <p:nvPr/>
            </p:nvCxnSpPr>
            <p:spPr>
              <a:xfrm flipV="1">
                <a:off x="2476746" y="2730583"/>
                <a:ext cx="5469" cy="298511"/>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grpSp>
        <p:grpSp>
          <p:nvGrpSpPr>
            <p:cNvPr id="406" name="Group 405">
              <a:extLst>
                <a:ext uri="{FF2B5EF4-FFF2-40B4-BE49-F238E27FC236}">
                  <a16:creationId xmlns:a16="http://schemas.microsoft.com/office/drawing/2014/main" id="{8B0C20FC-B7F7-48D6-BE7D-A55F4888F20C}"/>
                </a:ext>
              </a:extLst>
            </p:cNvPr>
            <p:cNvGrpSpPr/>
            <p:nvPr/>
          </p:nvGrpSpPr>
          <p:grpSpPr>
            <a:xfrm flipH="1">
              <a:off x="4653915" y="2166702"/>
              <a:ext cx="409576" cy="127973"/>
              <a:chOff x="4943475" y="2319102"/>
              <a:chExt cx="409576" cy="127973"/>
            </a:xfrm>
          </p:grpSpPr>
          <p:cxnSp>
            <p:nvCxnSpPr>
              <p:cNvPr id="407" name="Straight Connector 406">
                <a:extLst>
                  <a:ext uri="{FF2B5EF4-FFF2-40B4-BE49-F238E27FC236}">
                    <a16:creationId xmlns:a16="http://schemas.microsoft.com/office/drawing/2014/main" id="{3F6695E6-86C7-4ED9-8FBF-383B0AC5051C}"/>
                  </a:ext>
                </a:extLst>
              </p:cNvPr>
              <p:cNvCxnSpPr>
                <a:cxnSpLocks/>
              </p:cNvCxnSpPr>
              <p:nvPr/>
            </p:nvCxnSpPr>
            <p:spPr>
              <a:xfrm>
                <a:off x="4943475" y="2319102"/>
                <a:ext cx="409576" cy="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08" name="Straight Connector 407">
                <a:extLst>
                  <a:ext uri="{FF2B5EF4-FFF2-40B4-BE49-F238E27FC236}">
                    <a16:creationId xmlns:a16="http://schemas.microsoft.com/office/drawing/2014/main" id="{E346EDDC-8C15-4644-90E7-174CAE8DEEBB}"/>
                  </a:ext>
                </a:extLst>
              </p:cNvPr>
              <p:cNvCxnSpPr>
                <a:cxnSpLocks/>
              </p:cNvCxnSpPr>
              <p:nvPr/>
            </p:nvCxnSpPr>
            <p:spPr>
              <a:xfrm flipV="1">
                <a:off x="4943475" y="2319102"/>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grpSp>
      </p:grpSp>
      <p:cxnSp>
        <p:nvCxnSpPr>
          <p:cNvPr id="411" name="Straight Connector 410">
            <a:extLst>
              <a:ext uri="{FF2B5EF4-FFF2-40B4-BE49-F238E27FC236}">
                <a16:creationId xmlns:a16="http://schemas.microsoft.com/office/drawing/2014/main" id="{AF0A02CE-C408-4404-8C5A-BE4D733D5A66}"/>
              </a:ext>
            </a:extLst>
          </p:cNvPr>
          <p:cNvCxnSpPr>
            <a:cxnSpLocks/>
          </p:cNvCxnSpPr>
          <p:nvPr/>
        </p:nvCxnSpPr>
        <p:spPr>
          <a:xfrm flipH="1">
            <a:off x="5561576" y="3986356"/>
            <a:ext cx="2623573" cy="4964"/>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2" name="Straight Connector 411">
            <a:extLst>
              <a:ext uri="{FF2B5EF4-FFF2-40B4-BE49-F238E27FC236}">
                <a16:creationId xmlns:a16="http://schemas.microsoft.com/office/drawing/2014/main" id="{E9D72EE8-89E0-4407-AD19-66AA0F5D6F5B}"/>
              </a:ext>
            </a:extLst>
          </p:cNvPr>
          <p:cNvCxnSpPr>
            <a:cxnSpLocks/>
          </p:cNvCxnSpPr>
          <p:nvPr/>
        </p:nvCxnSpPr>
        <p:spPr>
          <a:xfrm flipH="1">
            <a:off x="8188012" y="3748644"/>
            <a:ext cx="0" cy="252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3" name="Straight Connector 412">
            <a:extLst>
              <a:ext uri="{FF2B5EF4-FFF2-40B4-BE49-F238E27FC236}">
                <a16:creationId xmlns:a16="http://schemas.microsoft.com/office/drawing/2014/main" id="{BED2529C-F44D-4A7C-A8CA-3C6B815870C4}"/>
              </a:ext>
            </a:extLst>
          </p:cNvPr>
          <p:cNvCxnSpPr>
            <a:cxnSpLocks/>
          </p:cNvCxnSpPr>
          <p:nvPr/>
        </p:nvCxnSpPr>
        <p:spPr>
          <a:xfrm flipH="1">
            <a:off x="6778312" y="3734356"/>
            <a:ext cx="0" cy="252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4" name="Straight Connector 413">
            <a:extLst>
              <a:ext uri="{FF2B5EF4-FFF2-40B4-BE49-F238E27FC236}">
                <a16:creationId xmlns:a16="http://schemas.microsoft.com/office/drawing/2014/main" id="{E4393AE2-5B7A-4CA9-994D-4AD4BF12DAAB}"/>
              </a:ext>
            </a:extLst>
          </p:cNvPr>
          <p:cNvCxnSpPr>
            <a:cxnSpLocks/>
          </p:cNvCxnSpPr>
          <p:nvPr/>
        </p:nvCxnSpPr>
        <p:spPr>
          <a:xfrm flipH="1">
            <a:off x="6016943" y="4000644"/>
            <a:ext cx="0" cy="144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7" name="Straight Connector 416">
            <a:extLst>
              <a:ext uri="{FF2B5EF4-FFF2-40B4-BE49-F238E27FC236}">
                <a16:creationId xmlns:a16="http://schemas.microsoft.com/office/drawing/2014/main" id="{3A683687-01CD-41D9-8960-9AEC7D9B2B6A}"/>
              </a:ext>
            </a:extLst>
          </p:cNvPr>
          <p:cNvCxnSpPr>
            <a:cxnSpLocks/>
          </p:cNvCxnSpPr>
          <p:nvPr/>
        </p:nvCxnSpPr>
        <p:spPr>
          <a:xfrm flipV="1">
            <a:off x="5346065" y="4921332"/>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18" name="Straight Connector 417">
            <a:extLst>
              <a:ext uri="{FF2B5EF4-FFF2-40B4-BE49-F238E27FC236}">
                <a16:creationId xmlns:a16="http://schemas.microsoft.com/office/drawing/2014/main" id="{29B25FE5-1754-4621-BE70-CAA2C3742E8E}"/>
              </a:ext>
            </a:extLst>
          </p:cNvPr>
          <p:cNvCxnSpPr>
            <a:cxnSpLocks/>
          </p:cNvCxnSpPr>
          <p:nvPr/>
        </p:nvCxnSpPr>
        <p:spPr>
          <a:xfrm flipV="1">
            <a:off x="6545580" y="4921332"/>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pic>
        <p:nvPicPr>
          <p:cNvPr id="38" name="Picture 8" descr="Image result for industrial sensor icon no background">
            <a:extLst>
              <a:ext uri="{FF2B5EF4-FFF2-40B4-BE49-F238E27FC236}">
                <a16:creationId xmlns:a16="http://schemas.microsoft.com/office/drawing/2014/main" id="{BA9CEA8B-7023-4CBD-A259-F8A7FFE64A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778" y="5114444"/>
            <a:ext cx="390524" cy="39052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71EEC8DD-6BB8-4053-9D96-9B4093180C77}"/>
              </a:ext>
            </a:extLst>
          </p:cNvPr>
          <p:cNvPicPr>
            <a:picLocks noChangeAspect="1"/>
          </p:cNvPicPr>
          <p:nvPr/>
        </p:nvPicPr>
        <p:blipFill>
          <a:blip r:embed="rId4"/>
          <a:stretch>
            <a:fillRect/>
          </a:stretch>
        </p:blipFill>
        <p:spPr>
          <a:xfrm>
            <a:off x="5159274" y="5126968"/>
            <a:ext cx="439979" cy="423630"/>
          </a:xfrm>
          <a:prstGeom prst="rect">
            <a:avLst/>
          </a:prstGeom>
        </p:spPr>
      </p:pic>
      <p:pic>
        <p:nvPicPr>
          <p:cNvPr id="58" name="Picture 57">
            <a:extLst>
              <a:ext uri="{FF2B5EF4-FFF2-40B4-BE49-F238E27FC236}">
                <a16:creationId xmlns:a16="http://schemas.microsoft.com/office/drawing/2014/main" id="{3B48EDC7-C317-4F99-8D73-6292797E8530}"/>
              </a:ext>
            </a:extLst>
          </p:cNvPr>
          <p:cNvPicPr>
            <a:picLocks noChangeAspect="1"/>
          </p:cNvPicPr>
          <p:nvPr/>
        </p:nvPicPr>
        <p:blipFill>
          <a:blip r:embed="rId5"/>
          <a:stretch>
            <a:fillRect/>
          </a:stretch>
        </p:blipFill>
        <p:spPr>
          <a:xfrm>
            <a:off x="8440300" y="5120256"/>
            <a:ext cx="504292" cy="444680"/>
          </a:xfrm>
          <a:prstGeom prst="rect">
            <a:avLst/>
          </a:prstGeom>
        </p:spPr>
      </p:pic>
      <p:pic>
        <p:nvPicPr>
          <p:cNvPr id="59" name="Picture 58">
            <a:extLst>
              <a:ext uri="{FF2B5EF4-FFF2-40B4-BE49-F238E27FC236}">
                <a16:creationId xmlns:a16="http://schemas.microsoft.com/office/drawing/2014/main" id="{85CDD13A-1077-4460-88DE-12F2BA558243}"/>
              </a:ext>
            </a:extLst>
          </p:cNvPr>
          <p:cNvPicPr>
            <a:picLocks noChangeAspect="1"/>
          </p:cNvPicPr>
          <p:nvPr/>
        </p:nvPicPr>
        <p:blipFill>
          <a:blip r:embed="rId6"/>
          <a:stretch>
            <a:fillRect/>
          </a:stretch>
        </p:blipFill>
        <p:spPr>
          <a:xfrm>
            <a:off x="6314112" y="5110843"/>
            <a:ext cx="442663" cy="423630"/>
          </a:xfrm>
          <a:prstGeom prst="rect">
            <a:avLst/>
          </a:prstGeom>
        </p:spPr>
      </p:pic>
      <p:pic>
        <p:nvPicPr>
          <p:cNvPr id="65" name="Picture 12" descr="Image result for plc icon">
            <a:extLst>
              <a:ext uri="{FF2B5EF4-FFF2-40B4-BE49-F238E27FC236}">
                <a16:creationId xmlns:a16="http://schemas.microsoft.com/office/drawing/2014/main" id="{0EF515E6-7645-4AEB-A2ED-DA12AAEEAB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78569" y="4068351"/>
            <a:ext cx="557216" cy="557216"/>
          </a:xfrm>
          <a:prstGeom prst="rect">
            <a:avLst/>
          </a:prstGeom>
          <a:noFill/>
          <a:extLst>
            <a:ext uri="{909E8E84-426E-40DD-AFC4-6F175D3DCCD1}">
              <a14:hiddenFill xmlns:a14="http://schemas.microsoft.com/office/drawing/2010/main">
                <a:solidFill>
                  <a:srgbClr val="FFFFFF"/>
                </a:solidFill>
              </a14:hiddenFill>
            </a:ext>
          </a:extLst>
        </p:spPr>
      </p:pic>
      <p:cxnSp>
        <p:nvCxnSpPr>
          <p:cNvPr id="467" name="Straight Connector 466">
            <a:extLst>
              <a:ext uri="{FF2B5EF4-FFF2-40B4-BE49-F238E27FC236}">
                <a16:creationId xmlns:a16="http://schemas.microsoft.com/office/drawing/2014/main" id="{AA357C11-163E-4C05-B9C0-4F9158037A2C}"/>
              </a:ext>
            </a:extLst>
          </p:cNvPr>
          <p:cNvCxnSpPr>
            <a:cxnSpLocks/>
          </p:cNvCxnSpPr>
          <p:nvPr/>
        </p:nvCxnSpPr>
        <p:spPr>
          <a:xfrm flipH="1">
            <a:off x="8005579" y="4000644"/>
            <a:ext cx="0" cy="144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grpSp>
        <p:nvGrpSpPr>
          <p:cNvPr id="75" name="Group 74">
            <a:extLst>
              <a:ext uri="{FF2B5EF4-FFF2-40B4-BE49-F238E27FC236}">
                <a16:creationId xmlns:a16="http://schemas.microsoft.com/office/drawing/2014/main" id="{3D9B39DC-9B35-4026-83DB-B04CCBF0E221}"/>
              </a:ext>
            </a:extLst>
          </p:cNvPr>
          <p:cNvGrpSpPr/>
          <p:nvPr/>
        </p:nvGrpSpPr>
        <p:grpSpPr>
          <a:xfrm>
            <a:off x="7880151" y="4079635"/>
            <a:ext cx="431860" cy="389755"/>
            <a:chOff x="5475716" y="4079635"/>
            <a:chExt cx="431860" cy="389755"/>
          </a:xfrm>
        </p:grpSpPr>
        <p:cxnSp>
          <p:nvCxnSpPr>
            <p:cNvPr id="421" name="Straight Connector 420">
              <a:extLst>
                <a:ext uri="{FF2B5EF4-FFF2-40B4-BE49-F238E27FC236}">
                  <a16:creationId xmlns:a16="http://schemas.microsoft.com/office/drawing/2014/main" id="{85AC69E9-8088-4182-AE1A-4AEC9C70C512}"/>
                </a:ext>
              </a:extLst>
            </p:cNvPr>
            <p:cNvCxnSpPr/>
            <p:nvPr/>
          </p:nvCxnSpPr>
          <p:spPr>
            <a:xfrm>
              <a:off x="5488418" y="4248729"/>
              <a:ext cx="406456" cy="0"/>
            </a:xfrm>
            <a:prstGeom prst="line">
              <a:avLst/>
            </a:prstGeom>
          </p:spPr>
          <p:style>
            <a:lnRef idx="2">
              <a:schemeClr val="dk1"/>
            </a:lnRef>
            <a:fillRef idx="0">
              <a:schemeClr val="dk1"/>
            </a:fillRef>
            <a:effectRef idx="1">
              <a:schemeClr val="dk1"/>
            </a:effectRef>
            <a:fontRef idx="minor">
              <a:schemeClr val="tx1"/>
            </a:fontRef>
          </p:style>
        </p:cxnSp>
        <p:cxnSp>
          <p:nvCxnSpPr>
            <p:cNvPr id="422" name="Straight Connector 421">
              <a:extLst>
                <a:ext uri="{FF2B5EF4-FFF2-40B4-BE49-F238E27FC236}">
                  <a16:creationId xmlns:a16="http://schemas.microsoft.com/office/drawing/2014/main" id="{E6EA3981-DA7C-486B-BB1A-557AC325601E}"/>
                </a:ext>
              </a:extLst>
            </p:cNvPr>
            <p:cNvCxnSpPr/>
            <p:nvPr/>
          </p:nvCxnSpPr>
          <p:spPr>
            <a:xfrm>
              <a:off x="5488418" y="4423120"/>
              <a:ext cx="406456" cy="0"/>
            </a:xfrm>
            <a:prstGeom prst="line">
              <a:avLst/>
            </a:prstGeom>
          </p:spPr>
          <p:style>
            <a:lnRef idx="2">
              <a:schemeClr val="dk1"/>
            </a:lnRef>
            <a:fillRef idx="0">
              <a:schemeClr val="dk1"/>
            </a:fillRef>
            <a:effectRef idx="1">
              <a:schemeClr val="dk1"/>
            </a:effectRef>
            <a:fontRef idx="minor">
              <a:schemeClr val="tx1"/>
            </a:fontRef>
          </p:style>
        </p:cxnSp>
        <p:cxnSp>
          <p:nvCxnSpPr>
            <p:cNvPr id="423" name="Straight Connector 422">
              <a:extLst>
                <a:ext uri="{FF2B5EF4-FFF2-40B4-BE49-F238E27FC236}">
                  <a16:creationId xmlns:a16="http://schemas.microsoft.com/office/drawing/2014/main" id="{A3823C4A-0560-4558-89F2-BC5695FBF5AF}"/>
                </a:ext>
              </a:extLst>
            </p:cNvPr>
            <p:cNvCxnSpPr>
              <a:cxnSpLocks/>
            </p:cNvCxnSpPr>
            <p:nvPr/>
          </p:nvCxnSpPr>
          <p:spPr>
            <a:xfrm>
              <a:off x="5475716" y="4464423"/>
              <a:ext cx="431860" cy="0"/>
            </a:xfrm>
            <a:prstGeom prst="line">
              <a:avLst/>
            </a:prstGeom>
          </p:spPr>
          <p:style>
            <a:lnRef idx="2">
              <a:schemeClr val="dk1"/>
            </a:lnRef>
            <a:fillRef idx="0">
              <a:schemeClr val="dk1"/>
            </a:fillRef>
            <a:effectRef idx="1">
              <a:schemeClr val="dk1"/>
            </a:effectRef>
            <a:fontRef idx="minor">
              <a:schemeClr val="tx1"/>
            </a:fontRef>
          </p:style>
        </p:cxnSp>
        <p:cxnSp>
          <p:nvCxnSpPr>
            <p:cNvPr id="424" name="Straight Connector 423">
              <a:extLst>
                <a:ext uri="{FF2B5EF4-FFF2-40B4-BE49-F238E27FC236}">
                  <a16:creationId xmlns:a16="http://schemas.microsoft.com/office/drawing/2014/main" id="{07B51695-45C2-4846-B2E8-0290A922AFCC}"/>
                </a:ext>
              </a:extLst>
            </p:cNvPr>
            <p:cNvCxnSpPr>
              <a:cxnSpLocks/>
            </p:cNvCxnSpPr>
            <p:nvPr/>
          </p:nvCxnSpPr>
          <p:spPr>
            <a:xfrm>
              <a:off x="5475716" y="4205252"/>
              <a:ext cx="431860" cy="0"/>
            </a:xfrm>
            <a:prstGeom prst="line">
              <a:avLst/>
            </a:prstGeom>
          </p:spPr>
          <p:style>
            <a:lnRef idx="2">
              <a:schemeClr val="dk1"/>
            </a:lnRef>
            <a:fillRef idx="0">
              <a:schemeClr val="dk1"/>
            </a:fillRef>
            <a:effectRef idx="1">
              <a:schemeClr val="dk1"/>
            </a:effectRef>
            <a:fontRef idx="minor">
              <a:schemeClr val="tx1"/>
            </a:fontRef>
          </p:style>
        </p:cxnSp>
        <p:cxnSp>
          <p:nvCxnSpPr>
            <p:cNvPr id="425" name="Straight Connector 424">
              <a:extLst>
                <a:ext uri="{FF2B5EF4-FFF2-40B4-BE49-F238E27FC236}">
                  <a16:creationId xmlns:a16="http://schemas.microsoft.com/office/drawing/2014/main" id="{4351D052-625B-404A-B301-46B8E46D6914}"/>
                </a:ext>
              </a:extLst>
            </p:cNvPr>
            <p:cNvCxnSpPr>
              <a:cxnSpLocks/>
            </p:cNvCxnSpPr>
            <p:nvPr/>
          </p:nvCxnSpPr>
          <p:spPr>
            <a:xfrm flipV="1">
              <a:off x="5894874" y="4248729"/>
              <a:ext cx="0" cy="174391"/>
            </a:xfrm>
            <a:prstGeom prst="line">
              <a:avLst/>
            </a:prstGeom>
          </p:spPr>
          <p:style>
            <a:lnRef idx="2">
              <a:schemeClr val="dk1"/>
            </a:lnRef>
            <a:fillRef idx="0">
              <a:schemeClr val="dk1"/>
            </a:fillRef>
            <a:effectRef idx="1">
              <a:schemeClr val="dk1"/>
            </a:effectRef>
            <a:fontRef idx="minor">
              <a:schemeClr val="tx1"/>
            </a:fontRef>
          </p:style>
        </p:cxnSp>
        <p:cxnSp>
          <p:nvCxnSpPr>
            <p:cNvPr id="426" name="Straight Connector 425">
              <a:extLst>
                <a:ext uri="{FF2B5EF4-FFF2-40B4-BE49-F238E27FC236}">
                  <a16:creationId xmlns:a16="http://schemas.microsoft.com/office/drawing/2014/main" id="{A332FE31-74E8-435E-8569-1473B9FEEFDF}"/>
                </a:ext>
              </a:extLst>
            </p:cNvPr>
            <p:cNvCxnSpPr>
              <a:cxnSpLocks/>
            </p:cNvCxnSpPr>
            <p:nvPr/>
          </p:nvCxnSpPr>
          <p:spPr>
            <a:xfrm flipV="1">
              <a:off x="5488418" y="4248729"/>
              <a:ext cx="0" cy="174391"/>
            </a:xfrm>
            <a:prstGeom prst="line">
              <a:avLst/>
            </a:prstGeom>
          </p:spPr>
          <p:style>
            <a:lnRef idx="2">
              <a:schemeClr val="dk1"/>
            </a:lnRef>
            <a:fillRef idx="0">
              <a:schemeClr val="dk1"/>
            </a:fillRef>
            <a:effectRef idx="1">
              <a:schemeClr val="dk1"/>
            </a:effectRef>
            <a:fontRef idx="minor">
              <a:schemeClr val="tx1"/>
            </a:fontRef>
          </p:style>
        </p:cxnSp>
        <p:cxnSp>
          <p:nvCxnSpPr>
            <p:cNvPr id="427" name="Straight Connector 426">
              <a:extLst>
                <a:ext uri="{FF2B5EF4-FFF2-40B4-BE49-F238E27FC236}">
                  <a16:creationId xmlns:a16="http://schemas.microsoft.com/office/drawing/2014/main" id="{AD554907-5C73-46D0-9E18-521B6FEBBDF3}"/>
                </a:ext>
              </a:extLst>
            </p:cNvPr>
            <p:cNvCxnSpPr>
              <a:cxnSpLocks/>
            </p:cNvCxnSpPr>
            <p:nvPr/>
          </p:nvCxnSpPr>
          <p:spPr>
            <a:xfrm flipV="1">
              <a:off x="5475716" y="4204848"/>
              <a:ext cx="0" cy="264542"/>
            </a:xfrm>
            <a:prstGeom prst="line">
              <a:avLst/>
            </a:prstGeom>
          </p:spPr>
          <p:style>
            <a:lnRef idx="2">
              <a:schemeClr val="dk1"/>
            </a:lnRef>
            <a:fillRef idx="0">
              <a:schemeClr val="dk1"/>
            </a:fillRef>
            <a:effectRef idx="1">
              <a:schemeClr val="dk1"/>
            </a:effectRef>
            <a:fontRef idx="minor">
              <a:schemeClr val="tx1"/>
            </a:fontRef>
          </p:style>
        </p:cxnSp>
        <p:cxnSp>
          <p:nvCxnSpPr>
            <p:cNvPr id="428" name="Straight Connector 427">
              <a:extLst>
                <a:ext uri="{FF2B5EF4-FFF2-40B4-BE49-F238E27FC236}">
                  <a16:creationId xmlns:a16="http://schemas.microsoft.com/office/drawing/2014/main" id="{09873914-BB56-4D31-B004-F6753218262E}"/>
                </a:ext>
              </a:extLst>
            </p:cNvPr>
            <p:cNvCxnSpPr>
              <a:cxnSpLocks/>
            </p:cNvCxnSpPr>
            <p:nvPr/>
          </p:nvCxnSpPr>
          <p:spPr>
            <a:xfrm flipV="1">
              <a:off x="5907576" y="4204848"/>
              <a:ext cx="0" cy="264542"/>
            </a:xfrm>
            <a:prstGeom prst="line">
              <a:avLst/>
            </a:prstGeom>
          </p:spPr>
          <p:style>
            <a:lnRef idx="2">
              <a:schemeClr val="dk1"/>
            </a:lnRef>
            <a:fillRef idx="0">
              <a:schemeClr val="dk1"/>
            </a:fillRef>
            <a:effectRef idx="1">
              <a:schemeClr val="dk1"/>
            </a:effectRef>
            <a:fontRef idx="minor">
              <a:schemeClr val="tx1"/>
            </a:fontRef>
          </p:style>
        </p:cxnSp>
        <p:cxnSp>
          <p:nvCxnSpPr>
            <p:cNvPr id="429" name="Straight Connector 428">
              <a:extLst>
                <a:ext uri="{FF2B5EF4-FFF2-40B4-BE49-F238E27FC236}">
                  <a16:creationId xmlns:a16="http://schemas.microsoft.com/office/drawing/2014/main" id="{93FF6216-8C29-4A37-8FA3-00BD03F08464}"/>
                </a:ext>
              </a:extLst>
            </p:cNvPr>
            <p:cNvCxnSpPr>
              <a:cxnSpLocks/>
            </p:cNvCxnSpPr>
            <p:nvPr/>
          </p:nvCxnSpPr>
          <p:spPr>
            <a:xfrm flipV="1">
              <a:off x="5502707" y="4229849"/>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0" name="Straight Connector 429">
              <a:extLst>
                <a:ext uri="{FF2B5EF4-FFF2-40B4-BE49-F238E27FC236}">
                  <a16:creationId xmlns:a16="http://schemas.microsoft.com/office/drawing/2014/main" id="{1C61B592-17FC-4161-8A20-B2CBFA21A6A7}"/>
                </a:ext>
              </a:extLst>
            </p:cNvPr>
            <p:cNvCxnSpPr>
              <a:cxnSpLocks/>
            </p:cNvCxnSpPr>
            <p:nvPr/>
          </p:nvCxnSpPr>
          <p:spPr>
            <a:xfrm flipV="1">
              <a:off x="5534461" y="422984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1" name="Straight Connector 430">
              <a:extLst>
                <a:ext uri="{FF2B5EF4-FFF2-40B4-BE49-F238E27FC236}">
                  <a16:creationId xmlns:a16="http://schemas.microsoft.com/office/drawing/2014/main" id="{E06537EB-DC1B-4BCD-AB46-6C95648EFE8E}"/>
                </a:ext>
              </a:extLst>
            </p:cNvPr>
            <p:cNvCxnSpPr>
              <a:cxnSpLocks/>
            </p:cNvCxnSpPr>
            <p:nvPr/>
          </p:nvCxnSpPr>
          <p:spPr>
            <a:xfrm flipV="1">
              <a:off x="5564627" y="4229848"/>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2" name="Straight Connector 431">
              <a:extLst>
                <a:ext uri="{FF2B5EF4-FFF2-40B4-BE49-F238E27FC236}">
                  <a16:creationId xmlns:a16="http://schemas.microsoft.com/office/drawing/2014/main" id="{B46DB0DA-5F99-433B-BEFB-B004BFD4BAF2}"/>
                </a:ext>
              </a:extLst>
            </p:cNvPr>
            <p:cNvCxnSpPr>
              <a:cxnSpLocks/>
            </p:cNvCxnSpPr>
            <p:nvPr/>
          </p:nvCxnSpPr>
          <p:spPr>
            <a:xfrm flipV="1">
              <a:off x="5596381" y="4229841"/>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3" name="Straight Connector 432">
              <a:extLst>
                <a:ext uri="{FF2B5EF4-FFF2-40B4-BE49-F238E27FC236}">
                  <a16:creationId xmlns:a16="http://schemas.microsoft.com/office/drawing/2014/main" id="{A365057D-565C-4917-9237-B8AFF2C4C074}"/>
                </a:ext>
              </a:extLst>
            </p:cNvPr>
            <p:cNvCxnSpPr>
              <a:cxnSpLocks/>
            </p:cNvCxnSpPr>
            <p:nvPr/>
          </p:nvCxnSpPr>
          <p:spPr>
            <a:xfrm flipV="1">
              <a:off x="5628139" y="4229851"/>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4" name="Straight Connector 433">
              <a:extLst>
                <a:ext uri="{FF2B5EF4-FFF2-40B4-BE49-F238E27FC236}">
                  <a16:creationId xmlns:a16="http://schemas.microsoft.com/office/drawing/2014/main" id="{CA842E6E-97C7-4359-BD20-27F7E8C92C9A}"/>
                </a:ext>
              </a:extLst>
            </p:cNvPr>
            <p:cNvCxnSpPr>
              <a:cxnSpLocks/>
            </p:cNvCxnSpPr>
            <p:nvPr/>
          </p:nvCxnSpPr>
          <p:spPr>
            <a:xfrm flipV="1">
              <a:off x="5659893" y="4229844"/>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5" name="Straight Connector 434">
              <a:extLst>
                <a:ext uri="{FF2B5EF4-FFF2-40B4-BE49-F238E27FC236}">
                  <a16:creationId xmlns:a16="http://schemas.microsoft.com/office/drawing/2014/main" id="{1760457B-47E0-4816-B26E-20C520236B84}"/>
                </a:ext>
              </a:extLst>
            </p:cNvPr>
            <p:cNvCxnSpPr>
              <a:cxnSpLocks/>
            </p:cNvCxnSpPr>
            <p:nvPr/>
          </p:nvCxnSpPr>
          <p:spPr>
            <a:xfrm flipV="1">
              <a:off x="5690058" y="4229849"/>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id="{29D7B669-4F3A-440F-A9FE-CC7049D438A6}"/>
                </a:ext>
              </a:extLst>
            </p:cNvPr>
            <p:cNvCxnSpPr>
              <a:cxnSpLocks/>
            </p:cNvCxnSpPr>
            <p:nvPr/>
          </p:nvCxnSpPr>
          <p:spPr>
            <a:xfrm flipV="1">
              <a:off x="5721813" y="422984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7" name="Straight Connector 436">
              <a:extLst>
                <a:ext uri="{FF2B5EF4-FFF2-40B4-BE49-F238E27FC236}">
                  <a16:creationId xmlns:a16="http://schemas.microsoft.com/office/drawing/2014/main" id="{A0FD8507-F065-4AE9-B519-1D2B993C4326}"/>
                </a:ext>
              </a:extLst>
            </p:cNvPr>
            <p:cNvCxnSpPr>
              <a:cxnSpLocks/>
            </p:cNvCxnSpPr>
            <p:nvPr/>
          </p:nvCxnSpPr>
          <p:spPr>
            <a:xfrm flipV="1">
              <a:off x="5750391" y="4229851"/>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8" name="Straight Connector 437">
              <a:extLst>
                <a:ext uri="{FF2B5EF4-FFF2-40B4-BE49-F238E27FC236}">
                  <a16:creationId xmlns:a16="http://schemas.microsoft.com/office/drawing/2014/main" id="{2DEE6654-89E4-4A17-B977-A3126748CBE7}"/>
                </a:ext>
              </a:extLst>
            </p:cNvPr>
            <p:cNvCxnSpPr>
              <a:cxnSpLocks/>
            </p:cNvCxnSpPr>
            <p:nvPr/>
          </p:nvCxnSpPr>
          <p:spPr>
            <a:xfrm flipV="1">
              <a:off x="5782145" y="4229844"/>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39" name="Straight Connector 438">
              <a:extLst>
                <a:ext uri="{FF2B5EF4-FFF2-40B4-BE49-F238E27FC236}">
                  <a16:creationId xmlns:a16="http://schemas.microsoft.com/office/drawing/2014/main" id="{31C6E2A9-BC75-4C27-BDCA-6B0D29A17320}"/>
                </a:ext>
              </a:extLst>
            </p:cNvPr>
            <p:cNvCxnSpPr>
              <a:cxnSpLocks/>
            </p:cNvCxnSpPr>
            <p:nvPr/>
          </p:nvCxnSpPr>
          <p:spPr>
            <a:xfrm flipV="1">
              <a:off x="5812311" y="4229849"/>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0" name="Straight Connector 439">
              <a:extLst>
                <a:ext uri="{FF2B5EF4-FFF2-40B4-BE49-F238E27FC236}">
                  <a16:creationId xmlns:a16="http://schemas.microsoft.com/office/drawing/2014/main" id="{132F2A44-70C4-4A28-ADEB-6912A673EB50}"/>
                </a:ext>
              </a:extLst>
            </p:cNvPr>
            <p:cNvCxnSpPr>
              <a:cxnSpLocks/>
            </p:cNvCxnSpPr>
            <p:nvPr/>
          </p:nvCxnSpPr>
          <p:spPr>
            <a:xfrm flipV="1">
              <a:off x="5844065" y="422984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1" name="Straight Connector 440">
              <a:extLst>
                <a:ext uri="{FF2B5EF4-FFF2-40B4-BE49-F238E27FC236}">
                  <a16:creationId xmlns:a16="http://schemas.microsoft.com/office/drawing/2014/main" id="{B7A1A1C8-A242-4644-ADBF-2CD429A2D69E}"/>
                </a:ext>
              </a:extLst>
            </p:cNvPr>
            <p:cNvCxnSpPr>
              <a:cxnSpLocks/>
            </p:cNvCxnSpPr>
            <p:nvPr/>
          </p:nvCxnSpPr>
          <p:spPr>
            <a:xfrm flipV="1">
              <a:off x="5875822" y="4229852"/>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id="{2AEADD5B-448F-4C0A-B5C7-0F3CE4228A7B}"/>
                </a:ext>
              </a:extLst>
            </p:cNvPr>
            <p:cNvCxnSpPr>
              <a:cxnSpLocks/>
            </p:cNvCxnSpPr>
            <p:nvPr/>
          </p:nvCxnSpPr>
          <p:spPr>
            <a:xfrm flipV="1">
              <a:off x="5504290" y="442355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4" name="Straight Connector 443">
              <a:extLst>
                <a:ext uri="{FF2B5EF4-FFF2-40B4-BE49-F238E27FC236}">
                  <a16:creationId xmlns:a16="http://schemas.microsoft.com/office/drawing/2014/main" id="{4D309A8D-461C-45EF-B6EC-E2DB4B8E1425}"/>
                </a:ext>
              </a:extLst>
            </p:cNvPr>
            <p:cNvCxnSpPr>
              <a:cxnSpLocks/>
            </p:cNvCxnSpPr>
            <p:nvPr/>
          </p:nvCxnSpPr>
          <p:spPr>
            <a:xfrm flipV="1">
              <a:off x="5536044" y="4423546"/>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5" name="Straight Connector 444">
              <a:extLst>
                <a:ext uri="{FF2B5EF4-FFF2-40B4-BE49-F238E27FC236}">
                  <a16:creationId xmlns:a16="http://schemas.microsoft.com/office/drawing/2014/main" id="{7208B4C9-FBF9-440E-85DB-0E249A654718}"/>
                </a:ext>
              </a:extLst>
            </p:cNvPr>
            <p:cNvCxnSpPr>
              <a:cxnSpLocks/>
            </p:cNvCxnSpPr>
            <p:nvPr/>
          </p:nvCxnSpPr>
          <p:spPr>
            <a:xfrm flipV="1">
              <a:off x="5566210" y="4423552"/>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6" name="Straight Connector 445">
              <a:extLst>
                <a:ext uri="{FF2B5EF4-FFF2-40B4-BE49-F238E27FC236}">
                  <a16:creationId xmlns:a16="http://schemas.microsoft.com/office/drawing/2014/main" id="{B058B566-A8B4-4842-9C44-E0CBD219296E}"/>
                </a:ext>
              </a:extLst>
            </p:cNvPr>
            <p:cNvCxnSpPr>
              <a:cxnSpLocks/>
            </p:cNvCxnSpPr>
            <p:nvPr/>
          </p:nvCxnSpPr>
          <p:spPr>
            <a:xfrm flipV="1">
              <a:off x="5597964" y="4423545"/>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7" name="Straight Connector 446">
              <a:extLst>
                <a:ext uri="{FF2B5EF4-FFF2-40B4-BE49-F238E27FC236}">
                  <a16:creationId xmlns:a16="http://schemas.microsoft.com/office/drawing/2014/main" id="{BAEE1A44-6246-40A0-9368-A03F60E05F08}"/>
                </a:ext>
              </a:extLst>
            </p:cNvPr>
            <p:cNvCxnSpPr>
              <a:cxnSpLocks/>
            </p:cNvCxnSpPr>
            <p:nvPr/>
          </p:nvCxnSpPr>
          <p:spPr>
            <a:xfrm flipV="1">
              <a:off x="5629721" y="4423554"/>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8" name="Straight Connector 447">
              <a:extLst>
                <a:ext uri="{FF2B5EF4-FFF2-40B4-BE49-F238E27FC236}">
                  <a16:creationId xmlns:a16="http://schemas.microsoft.com/office/drawing/2014/main" id="{99FF5208-EE54-4423-A8F9-6CF13B781EAE}"/>
                </a:ext>
              </a:extLst>
            </p:cNvPr>
            <p:cNvCxnSpPr>
              <a:cxnSpLocks/>
            </p:cNvCxnSpPr>
            <p:nvPr/>
          </p:nvCxnSpPr>
          <p:spPr>
            <a:xfrm flipV="1">
              <a:off x="5661476" y="4423548"/>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49" name="Straight Connector 448">
              <a:extLst>
                <a:ext uri="{FF2B5EF4-FFF2-40B4-BE49-F238E27FC236}">
                  <a16:creationId xmlns:a16="http://schemas.microsoft.com/office/drawing/2014/main" id="{1A2DDCA4-D499-48CF-964F-52A3BF1824A2}"/>
                </a:ext>
              </a:extLst>
            </p:cNvPr>
            <p:cNvCxnSpPr>
              <a:cxnSpLocks/>
            </p:cNvCxnSpPr>
            <p:nvPr/>
          </p:nvCxnSpPr>
          <p:spPr>
            <a:xfrm flipV="1">
              <a:off x="5691641" y="442355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id="{4A35C549-9DDC-47E7-B2D5-7797DDB94AC6}"/>
                </a:ext>
              </a:extLst>
            </p:cNvPr>
            <p:cNvCxnSpPr>
              <a:cxnSpLocks/>
            </p:cNvCxnSpPr>
            <p:nvPr/>
          </p:nvCxnSpPr>
          <p:spPr>
            <a:xfrm flipV="1">
              <a:off x="5723396" y="4423546"/>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1" name="Straight Connector 450">
              <a:extLst>
                <a:ext uri="{FF2B5EF4-FFF2-40B4-BE49-F238E27FC236}">
                  <a16:creationId xmlns:a16="http://schemas.microsoft.com/office/drawing/2014/main" id="{820F3377-480C-4E33-93E5-0950D430D2F2}"/>
                </a:ext>
              </a:extLst>
            </p:cNvPr>
            <p:cNvCxnSpPr>
              <a:cxnSpLocks/>
            </p:cNvCxnSpPr>
            <p:nvPr/>
          </p:nvCxnSpPr>
          <p:spPr>
            <a:xfrm flipV="1">
              <a:off x="5751974" y="4423554"/>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02CBACA5-DA0E-432C-AFF7-55113FE9D628}"/>
                </a:ext>
              </a:extLst>
            </p:cNvPr>
            <p:cNvCxnSpPr>
              <a:cxnSpLocks/>
            </p:cNvCxnSpPr>
            <p:nvPr/>
          </p:nvCxnSpPr>
          <p:spPr>
            <a:xfrm flipV="1">
              <a:off x="5783728" y="4423548"/>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D56930AA-6B93-422B-9BF1-F3676A8D6E43}"/>
                </a:ext>
              </a:extLst>
            </p:cNvPr>
            <p:cNvCxnSpPr>
              <a:cxnSpLocks/>
            </p:cNvCxnSpPr>
            <p:nvPr/>
          </p:nvCxnSpPr>
          <p:spPr>
            <a:xfrm flipV="1">
              <a:off x="5813894" y="4423553"/>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205FA789-F2E8-4F2E-9D2C-9F20B79D7A33}"/>
                </a:ext>
              </a:extLst>
            </p:cNvPr>
            <p:cNvCxnSpPr>
              <a:cxnSpLocks/>
            </p:cNvCxnSpPr>
            <p:nvPr/>
          </p:nvCxnSpPr>
          <p:spPr>
            <a:xfrm flipV="1">
              <a:off x="5845648" y="4423546"/>
              <a:ext cx="0" cy="18880"/>
            </a:xfrm>
            <a:prstGeom prst="line">
              <a:avLst/>
            </a:prstGeom>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B05EDCC5-C95F-4F42-BE5D-B5308C6AC412}"/>
                </a:ext>
              </a:extLst>
            </p:cNvPr>
            <p:cNvCxnSpPr>
              <a:cxnSpLocks/>
            </p:cNvCxnSpPr>
            <p:nvPr/>
          </p:nvCxnSpPr>
          <p:spPr>
            <a:xfrm flipV="1">
              <a:off x="5877405" y="4423556"/>
              <a:ext cx="0" cy="18880"/>
            </a:xfrm>
            <a:prstGeom prst="line">
              <a:avLst/>
            </a:prstGeom>
          </p:spPr>
          <p:style>
            <a:lnRef idx="2">
              <a:schemeClr val="dk1"/>
            </a:lnRef>
            <a:fillRef idx="0">
              <a:schemeClr val="dk1"/>
            </a:fillRef>
            <a:effectRef idx="1">
              <a:schemeClr val="dk1"/>
            </a:effectRef>
            <a:fontRef idx="minor">
              <a:schemeClr val="tx1"/>
            </a:fontRef>
          </p:style>
        </p:cxnSp>
        <p:sp>
          <p:nvSpPr>
            <p:cNvPr id="69" name="Oval 68">
              <a:extLst>
                <a:ext uri="{FF2B5EF4-FFF2-40B4-BE49-F238E27FC236}">
                  <a16:creationId xmlns:a16="http://schemas.microsoft.com/office/drawing/2014/main" id="{680DAE6B-BDC4-4B1A-8389-EDB7F2F43493}"/>
                </a:ext>
              </a:extLst>
            </p:cNvPr>
            <p:cNvSpPr/>
            <p:nvPr/>
          </p:nvSpPr>
          <p:spPr>
            <a:xfrm>
              <a:off x="5842316" y="4278293"/>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56" name="Oval 455">
              <a:extLst>
                <a:ext uri="{FF2B5EF4-FFF2-40B4-BE49-F238E27FC236}">
                  <a16:creationId xmlns:a16="http://schemas.microsoft.com/office/drawing/2014/main" id="{0F85CA7F-959F-4DB3-A582-46949F293ADA}"/>
                </a:ext>
              </a:extLst>
            </p:cNvPr>
            <p:cNvSpPr/>
            <p:nvPr/>
          </p:nvSpPr>
          <p:spPr>
            <a:xfrm>
              <a:off x="5842316"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cxnSp>
          <p:nvCxnSpPr>
            <p:cNvPr id="465" name="Straight Connector 464">
              <a:extLst>
                <a:ext uri="{FF2B5EF4-FFF2-40B4-BE49-F238E27FC236}">
                  <a16:creationId xmlns:a16="http://schemas.microsoft.com/office/drawing/2014/main" id="{195C98DC-E5F2-4CBC-98AA-4767D165D2A7}"/>
                </a:ext>
              </a:extLst>
            </p:cNvPr>
            <p:cNvCxnSpPr>
              <a:cxnSpLocks/>
            </p:cNvCxnSpPr>
            <p:nvPr/>
          </p:nvCxnSpPr>
          <p:spPr>
            <a:xfrm flipV="1">
              <a:off x="5868037" y="4125061"/>
              <a:ext cx="0" cy="84489"/>
            </a:xfrm>
            <a:prstGeom prst="line">
              <a:avLst/>
            </a:prstGeom>
          </p:spPr>
          <p:style>
            <a:lnRef idx="2">
              <a:schemeClr val="dk1"/>
            </a:lnRef>
            <a:fillRef idx="0">
              <a:schemeClr val="dk1"/>
            </a:fillRef>
            <a:effectRef idx="1">
              <a:schemeClr val="dk1"/>
            </a:effectRef>
            <a:fontRef idx="minor">
              <a:schemeClr val="tx1"/>
            </a:fontRef>
          </p:style>
        </p:cxnSp>
        <p:sp>
          <p:nvSpPr>
            <p:cNvPr id="73" name="Isosceles Triangle 72">
              <a:extLst>
                <a:ext uri="{FF2B5EF4-FFF2-40B4-BE49-F238E27FC236}">
                  <a16:creationId xmlns:a16="http://schemas.microsoft.com/office/drawing/2014/main" id="{16D256AA-AEB4-477A-9E59-702FEF73EA55}"/>
                </a:ext>
              </a:extLst>
            </p:cNvPr>
            <p:cNvSpPr/>
            <p:nvPr/>
          </p:nvSpPr>
          <p:spPr>
            <a:xfrm rot="10800000">
              <a:off x="5835491" y="4079635"/>
              <a:ext cx="65091" cy="52191"/>
            </a:xfrm>
            <a:prstGeom prst="triangle">
              <a:avLst/>
            </a:prstGeom>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68" name="Oval 467">
              <a:extLst>
                <a:ext uri="{FF2B5EF4-FFF2-40B4-BE49-F238E27FC236}">
                  <a16:creationId xmlns:a16="http://schemas.microsoft.com/office/drawing/2014/main" id="{908B3229-678F-4C0E-B1EB-0CCCE3678415}"/>
                </a:ext>
              </a:extLst>
            </p:cNvPr>
            <p:cNvSpPr/>
            <p:nvPr/>
          </p:nvSpPr>
          <p:spPr>
            <a:xfrm>
              <a:off x="5780714" y="4278293"/>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69" name="Oval 468">
              <a:extLst>
                <a:ext uri="{FF2B5EF4-FFF2-40B4-BE49-F238E27FC236}">
                  <a16:creationId xmlns:a16="http://schemas.microsoft.com/office/drawing/2014/main" id="{AA31A982-8C74-4778-9020-16AF2ACD5CE8}"/>
                </a:ext>
              </a:extLst>
            </p:cNvPr>
            <p:cNvSpPr/>
            <p:nvPr/>
          </p:nvSpPr>
          <p:spPr>
            <a:xfrm>
              <a:off x="5780714"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0" name="Oval 469">
              <a:extLst>
                <a:ext uri="{FF2B5EF4-FFF2-40B4-BE49-F238E27FC236}">
                  <a16:creationId xmlns:a16="http://schemas.microsoft.com/office/drawing/2014/main" id="{E0B91E9D-3477-470B-8552-817B4BAFE590}"/>
                </a:ext>
              </a:extLst>
            </p:cNvPr>
            <p:cNvSpPr/>
            <p:nvPr/>
          </p:nvSpPr>
          <p:spPr>
            <a:xfrm>
              <a:off x="5716095" y="4278293"/>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1" name="Oval 470">
              <a:extLst>
                <a:ext uri="{FF2B5EF4-FFF2-40B4-BE49-F238E27FC236}">
                  <a16:creationId xmlns:a16="http://schemas.microsoft.com/office/drawing/2014/main" id="{BDA006BB-64A0-4B42-9CDE-174C78965C4F}"/>
                </a:ext>
              </a:extLst>
            </p:cNvPr>
            <p:cNvSpPr/>
            <p:nvPr/>
          </p:nvSpPr>
          <p:spPr>
            <a:xfrm>
              <a:off x="5716095"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2" name="Oval 471">
              <a:extLst>
                <a:ext uri="{FF2B5EF4-FFF2-40B4-BE49-F238E27FC236}">
                  <a16:creationId xmlns:a16="http://schemas.microsoft.com/office/drawing/2014/main" id="{C1E382B5-9356-4DA8-A50A-D51B17D80354}"/>
                </a:ext>
              </a:extLst>
            </p:cNvPr>
            <p:cNvSpPr/>
            <p:nvPr/>
          </p:nvSpPr>
          <p:spPr>
            <a:xfrm>
              <a:off x="5648614" y="4278293"/>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3" name="Oval 472">
              <a:extLst>
                <a:ext uri="{FF2B5EF4-FFF2-40B4-BE49-F238E27FC236}">
                  <a16:creationId xmlns:a16="http://schemas.microsoft.com/office/drawing/2014/main" id="{4E11F0DD-190D-4FD3-96C8-3E32201986AA}"/>
                </a:ext>
              </a:extLst>
            </p:cNvPr>
            <p:cNvSpPr/>
            <p:nvPr/>
          </p:nvSpPr>
          <p:spPr>
            <a:xfrm>
              <a:off x="5648614"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4" name="Oval 473">
              <a:extLst>
                <a:ext uri="{FF2B5EF4-FFF2-40B4-BE49-F238E27FC236}">
                  <a16:creationId xmlns:a16="http://schemas.microsoft.com/office/drawing/2014/main" id="{0821DE07-4EE6-45EC-B44D-2890ECB4E191}"/>
                </a:ext>
              </a:extLst>
            </p:cNvPr>
            <p:cNvSpPr/>
            <p:nvPr/>
          </p:nvSpPr>
          <p:spPr>
            <a:xfrm>
              <a:off x="5579630"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75" name="Oval 474">
              <a:extLst>
                <a:ext uri="{FF2B5EF4-FFF2-40B4-BE49-F238E27FC236}">
                  <a16:creationId xmlns:a16="http://schemas.microsoft.com/office/drawing/2014/main" id="{C1570E1B-D368-40F7-90D7-52C4EE55674A}"/>
                </a:ext>
              </a:extLst>
            </p:cNvPr>
            <p:cNvSpPr/>
            <p:nvPr/>
          </p:nvSpPr>
          <p:spPr>
            <a:xfrm>
              <a:off x="5512149" y="4355535"/>
              <a:ext cx="30484" cy="304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cxnSp>
        <p:nvCxnSpPr>
          <p:cNvPr id="476" name="Straight Connector 475">
            <a:extLst>
              <a:ext uri="{FF2B5EF4-FFF2-40B4-BE49-F238E27FC236}">
                <a16:creationId xmlns:a16="http://schemas.microsoft.com/office/drawing/2014/main" id="{431331C7-32E0-407C-8F0F-E482521A923E}"/>
              </a:ext>
            </a:extLst>
          </p:cNvPr>
          <p:cNvCxnSpPr>
            <a:cxnSpLocks/>
          </p:cNvCxnSpPr>
          <p:nvPr/>
        </p:nvCxnSpPr>
        <p:spPr>
          <a:xfrm>
            <a:off x="5346065" y="4921332"/>
            <a:ext cx="1199515" cy="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77" name="Straight Connector 476">
            <a:extLst>
              <a:ext uri="{FF2B5EF4-FFF2-40B4-BE49-F238E27FC236}">
                <a16:creationId xmlns:a16="http://schemas.microsoft.com/office/drawing/2014/main" id="{85BD505D-1077-49C1-8930-5E5A2CE94015}"/>
              </a:ext>
            </a:extLst>
          </p:cNvPr>
          <p:cNvCxnSpPr>
            <a:cxnSpLocks/>
          </p:cNvCxnSpPr>
          <p:nvPr/>
        </p:nvCxnSpPr>
        <p:spPr>
          <a:xfrm flipH="1">
            <a:off x="5970592" y="4663996"/>
            <a:ext cx="0" cy="252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78" name="Straight Connector 477">
            <a:extLst>
              <a:ext uri="{FF2B5EF4-FFF2-40B4-BE49-F238E27FC236}">
                <a16:creationId xmlns:a16="http://schemas.microsoft.com/office/drawing/2014/main" id="{500896F0-D195-42FE-AD03-E632FA6E09AE}"/>
              </a:ext>
            </a:extLst>
          </p:cNvPr>
          <p:cNvCxnSpPr>
            <a:cxnSpLocks/>
          </p:cNvCxnSpPr>
          <p:nvPr/>
        </p:nvCxnSpPr>
        <p:spPr>
          <a:xfrm flipV="1">
            <a:off x="7467926" y="4915996"/>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79" name="Straight Connector 478">
            <a:extLst>
              <a:ext uri="{FF2B5EF4-FFF2-40B4-BE49-F238E27FC236}">
                <a16:creationId xmlns:a16="http://schemas.microsoft.com/office/drawing/2014/main" id="{F56ED36C-9962-4056-88BB-8C4F5FD24346}"/>
              </a:ext>
            </a:extLst>
          </p:cNvPr>
          <p:cNvCxnSpPr>
            <a:cxnSpLocks/>
          </p:cNvCxnSpPr>
          <p:nvPr/>
        </p:nvCxnSpPr>
        <p:spPr>
          <a:xfrm flipV="1">
            <a:off x="8667441" y="4915996"/>
            <a:ext cx="0" cy="127973"/>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80" name="Straight Connector 479">
            <a:extLst>
              <a:ext uri="{FF2B5EF4-FFF2-40B4-BE49-F238E27FC236}">
                <a16:creationId xmlns:a16="http://schemas.microsoft.com/office/drawing/2014/main" id="{C0CE1E0F-E43F-4B2E-B588-29017E50C0BB}"/>
              </a:ext>
            </a:extLst>
          </p:cNvPr>
          <p:cNvCxnSpPr>
            <a:cxnSpLocks/>
          </p:cNvCxnSpPr>
          <p:nvPr/>
        </p:nvCxnSpPr>
        <p:spPr>
          <a:xfrm>
            <a:off x="7467926" y="4915996"/>
            <a:ext cx="1199515" cy="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cxnSp>
        <p:nvCxnSpPr>
          <p:cNvPr id="481" name="Straight Connector 480">
            <a:extLst>
              <a:ext uri="{FF2B5EF4-FFF2-40B4-BE49-F238E27FC236}">
                <a16:creationId xmlns:a16="http://schemas.microsoft.com/office/drawing/2014/main" id="{E63CDB62-B261-4220-8214-E9C5BDE8C66C}"/>
              </a:ext>
            </a:extLst>
          </p:cNvPr>
          <p:cNvCxnSpPr>
            <a:cxnSpLocks/>
          </p:cNvCxnSpPr>
          <p:nvPr/>
        </p:nvCxnSpPr>
        <p:spPr>
          <a:xfrm flipH="1">
            <a:off x="8092453" y="4658660"/>
            <a:ext cx="0" cy="252000"/>
          </a:xfrm>
          <a:prstGeom prst="line">
            <a:avLst/>
          </a:prstGeom>
          <a:ln w="22225">
            <a:solidFill>
              <a:schemeClr val="accent3"/>
            </a:solidFill>
            <a:prstDash val="sysDot"/>
          </a:ln>
        </p:spPr>
        <p:style>
          <a:lnRef idx="3">
            <a:schemeClr val="accent5"/>
          </a:lnRef>
          <a:fillRef idx="0">
            <a:schemeClr val="accent5"/>
          </a:fillRef>
          <a:effectRef idx="2">
            <a:schemeClr val="accent5"/>
          </a:effectRef>
          <a:fontRef idx="minor">
            <a:schemeClr val="tx1"/>
          </a:fontRef>
        </p:style>
      </p:cxnSp>
      <p:sp>
        <p:nvSpPr>
          <p:cNvPr id="9" name="Rectangle 8">
            <a:extLst>
              <a:ext uri="{FF2B5EF4-FFF2-40B4-BE49-F238E27FC236}">
                <a16:creationId xmlns:a16="http://schemas.microsoft.com/office/drawing/2014/main" id="{96DDDDCF-4B95-4101-86E1-40A0317AD91D}"/>
              </a:ext>
            </a:extLst>
          </p:cNvPr>
          <p:cNvSpPr/>
          <p:nvPr/>
        </p:nvSpPr>
        <p:spPr>
          <a:xfrm>
            <a:off x="9346602" y="1539437"/>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4 &amp; 5 </a:t>
            </a:r>
          </a:p>
        </p:txBody>
      </p:sp>
      <p:sp>
        <p:nvSpPr>
          <p:cNvPr id="12" name="Rectangle 11">
            <a:extLst>
              <a:ext uri="{FF2B5EF4-FFF2-40B4-BE49-F238E27FC236}">
                <a16:creationId xmlns:a16="http://schemas.microsoft.com/office/drawing/2014/main" id="{5251C6AA-18DC-452D-9505-97B8FE6787B7}"/>
              </a:ext>
            </a:extLst>
          </p:cNvPr>
          <p:cNvSpPr/>
          <p:nvPr/>
        </p:nvSpPr>
        <p:spPr>
          <a:xfrm>
            <a:off x="9346602" y="2497778"/>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3 / 3.5 </a:t>
            </a:r>
          </a:p>
        </p:txBody>
      </p:sp>
      <p:sp>
        <p:nvSpPr>
          <p:cNvPr id="15" name="Rectangle 14">
            <a:extLst>
              <a:ext uri="{FF2B5EF4-FFF2-40B4-BE49-F238E27FC236}">
                <a16:creationId xmlns:a16="http://schemas.microsoft.com/office/drawing/2014/main" id="{5C08FB6F-7456-4087-98BD-D652CAD08DD7}"/>
              </a:ext>
            </a:extLst>
          </p:cNvPr>
          <p:cNvSpPr/>
          <p:nvPr/>
        </p:nvSpPr>
        <p:spPr>
          <a:xfrm>
            <a:off x="9346602" y="3402243"/>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2 </a:t>
            </a:r>
          </a:p>
        </p:txBody>
      </p:sp>
      <p:sp>
        <p:nvSpPr>
          <p:cNvPr id="16" name="Rectangle 15">
            <a:extLst>
              <a:ext uri="{FF2B5EF4-FFF2-40B4-BE49-F238E27FC236}">
                <a16:creationId xmlns:a16="http://schemas.microsoft.com/office/drawing/2014/main" id="{81D6E78C-B9E4-4204-9ED8-1685455BF654}"/>
              </a:ext>
            </a:extLst>
          </p:cNvPr>
          <p:cNvSpPr/>
          <p:nvPr/>
        </p:nvSpPr>
        <p:spPr>
          <a:xfrm>
            <a:off x="9346602" y="4384460"/>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1</a:t>
            </a:r>
          </a:p>
        </p:txBody>
      </p:sp>
      <p:sp>
        <p:nvSpPr>
          <p:cNvPr id="3" name="TextBox 2">
            <a:extLst>
              <a:ext uri="{FF2B5EF4-FFF2-40B4-BE49-F238E27FC236}">
                <a16:creationId xmlns:a16="http://schemas.microsoft.com/office/drawing/2014/main" id="{B8D15644-3450-4544-9390-66E07841C0A1}"/>
              </a:ext>
            </a:extLst>
          </p:cNvPr>
          <p:cNvSpPr txBox="1"/>
          <p:nvPr/>
        </p:nvSpPr>
        <p:spPr>
          <a:xfrm>
            <a:off x="9190659" y="4042661"/>
            <a:ext cx="1699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Process Control</a:t>
            </a:r>
          </a:p>
        </p:txBody>
      </p:sp>
      <p:sp>
        <p:nvSpPr>
          <p:cNvPr id="22" name="TextBox 21">
            <a:extLst>
              <a:ext uri="{FF2B5EF4-FFF2-40B4-BE49-F238E27FC236}">
                <a16:creationId xmlns:a16="http://schemas.microsoft.com/office/drawing/2014/main" id="{89C3222B-14C9-475B-AD23-E8E3BD7E336E}"/>
              </a:ext>
            </a:extLst>
          </p:cNvPr>
          <p:cNvSpPr txBox="1"/>
          <p:nvPr/>
        </p:nvSpPr>
        <p:spPr>
          <a:xfrm>
            <a:off x="9378289" y="3086787"/>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Supervisory</a:t>
            </a:r>
          </a:p>
        </p:txBody>
      </p:sp>
      <p:sp>
        <p:nvSpPr>
          <p:cNvPr id="23" name="TextBox 22">
            <a:extLst>
              <a:ext uri="{FF2B5EF4-FFF2-40B4-BE49-F238E27FC236}">
                <a16:creationId xmlns:a16="http://schemas.microsoft.com/office/drawing/2014/main" id="{DA23840A-4556-46C4-9F6B-CDE3C1CA2ACD}"/>
              </a:ext>
            </a:extLst>
          </p:cNvPr>
          <p:cNvSpPr txBox="1"/>
          <p:nvPr/>
        </p:nvSpPr>
        <p:spPr>
          <a:xfrm>
            <a:off x="9241061" y="2168088"/>
            <a:ext cx="161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Industrial DMZ</a:t>
            </a:r>
          </a:p>
        </p:txBody>
      </p:sp>
      <p:sp>
        <p:nvSpPr>
          <p:cNvPr id="24" name="TextBox 23">
            <a:extLst>
              <a:ext uri="{FF2B5EF4-FFF2-40B4-BE49-F238E27FC236}">
                <a16:creationId xmlns:a16="http://schemas.microsoft.com/office/drawing/2014/main" id="{408DDB51-B22C-4D5A-9568-ACCF2678120D}"/>
              </a:ext>
            </a:extLst>
          </p:cNvPr>
          <p:cNvSpPr txBox="1"/>
          <p:nvPr/>
        </p:nvSpPr>
        <p:spPr>
          <a:xfrm>
            <a:off x="9451948" y="1183872"/>
            <a:ext cx="1176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Enterprise</a:t>
            </a:r>
          </a:p>
        </p:txBody>
      </p:sp>
      <p:sp>
        <p:nvSpPr>
          <p:cNvPr id="26" name="Rectangle 25">
            <a:extLst>
              <a:ext uri="{FF2B5EF4-FFF2-40B4-BE49-F238E27FC236}">
                <a16:creationId xmlns:a16="http://schemas.microsoft.com/office/drawing/2014/main" id="{B4724B3B-E47E-4122-AE09-1EC6DFD3479B}"/>
              </a:ext>
            </a:extLst>
          </p:cNvPr>
          <p:cNvSpPr/>
          <p:nvPr/>
        </p:nvSpPr>
        <p:spPr>
          <a:xfrm>
            <a:off x="9346602" y="5361442"/>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0</a:t>
            </a:r>
          </a:p>
        </p:txBody>
      </p:sp>
      <p:sp>
        <p:nvSpPr>
          <p:cNvPr id="27" name="TextBox 26">
            <a:extLst>
              <a:ext uri="{FF2B5EF4-FFF2-40B4-BE49-F238E27FC236}">
                <a16:creationId xmlns:a16="http://schemas.microsoft.com/office/drawing/2014/main" id="{07DAA6CA-5F7F-4972-AD0F-FBFCC18B4C09}"/>
              </a:ext>
            </a:extLst>
          </p:cNvPr>
          <p:cNvSpPr txBox="1"/>
          <p:nvPr/>
        </p:nvSpPr>
        <p:spPr>
          <a:xfrm>
            <a:off x="9351279" y="5008897"/>
            <a:ext cx="1377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Field control</a:t>
            </a:r>
          </a:p>
        </p:txBody>
      </p:sp>
      <p:cxnSp>
        <p:nvCxnSpPr>
          <p:cNvPr id="240" name="Straight Connector 239">
            <a:extLst>
              <a:ext uri="{FF2B5EF4-FFF2-40B4-BE49-F238E27FC236}">
                <a16:creationId xmlns:a16="http://schemas.microsoft.com/office/drawing/2014/main" id="{259BC10D-D921-4D7F-A532-3D7E82B3D54C}"/>
              </a:ext>
            </a:extLst>
          </p:cNvPr>
          <p:cNvCxnSpPr>
            <a:cxnSpLocks/>
          </p:cNvCxnSpPr>
          <p:nvPr/>
        </p:nvCxnSpPr>
        <p:spPr>
          <a:xfrm flipV="1">
            <a:off x="9263395" y="991206"/>
            <a:ext cx="0" cy="951124"/>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FAA449EC-0859-4E1B-893C-4AB2BE907EE9}"/>
              </a:ext>
            </a:extLst>
          </p:cNvPr>
          <p:cNvPicPr>
            <a:picLocks noChangeAspect="1"/>
          </p:cNvPicPr>
          <p:nvPr/>
        </p:nvPicPr>
        <p:blipFill>
          <a:blip r:embed="rId8">
            <a:duotone>
              <a:prstClr val="black"/>
              <a:schemeClr val="accent6">
                <a:tint val="45000"/>
                <a:satMod val="400000"/>
              </a:schemeClr>
            </a:duotone>
          </a:blip>
          <a:stretch>
            <a:fillRect/>
          </a:stretch>
        </p:blipFill>
        <p:spPr>
          <a:xfrm>
            <a:off x="5725027" y="2348806"/>
            <a:ext cx="372126" cy="341891"/>
          </a:xfrm>
          <a:prstGeom prst="rect">
            <a:avLst/>
          </a:prstGeom>
        </p:spPr>
      </p:pic>
      <p:sp>
        <p:nvSpPr>
          <p:cNvPr id="261" name="Rectangle 8">
            <a:extLst>
              <a:ext uri="{FF2B5EF4-FFF2-40B4-BE49-F238E27FC236}">
                <a16:creationId xmlns:a16="http://schemas.microsoft.com/office/drawing/2014/main" id="{9E3FE3DD-CE9B-4A07-9011-41D60423B744}"/>
              </a:ext>
            </a:extLst>
          </p:cNvPr>
          <p:cNvSpPr>
            <a:spLocks noChangeArrowheads="1"/>
          </p:cNvSpPr>
          <p:nvPr/>
        </p:nvSpPr>
        <p:spPr bwMode="auto">
          <a:xfrm>
            <a:off x="5626471" y="2689302"/>
            <a:ext cx="57868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dirty="0">
                <a:ln>
                  <a:noFill/>
                </a:ln>
                <a:solidFill>
                  <a:srgbClr val="000000"/>
                </a:solidFill>
                <a:effectLst/>
                <a:uLnTx/>
                <a:uFillTx/>
                <a:latin typeface="Franklin Gothic Book"/>
                <a:ea typeface="+mn-ea"/>
                <a:cs typeface="+mn-cs"/>
              </a:rPr>
              <a:t>Remote Access</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cxnSp>
        <p:nvCxnSpPr>
          <p:cNvPr id="262" name="Straight Connector 261">
            <a:extLst>
              <a:ext uri="{FF2B5EF4-FFF2-40B4-BE49-F238E27FC236}">
                <a16:creationId xmlns:a16="http://schemas.microsoft.com/office/drawing/2014/main" id="{0CE24DBB-562B-4C62-ABC6-4C5FBE31399D}"/>
              </a:ext>
            </a:extLst>
          </p:cNvPr>
          <p:cNvCxnSpPr>
            <a:cxnSpLocks/>
          </p:cNvCxnSpPr>
          <p:nvPr/>
        </p:nvCxnSpPr>
        <p:spPr>
          <a:xfrm flipV="1">
            <a:off x="5436591" y="1765679"/>
            <a:ext cx="0" cy="127973"/>
          </a:xfrm>
          <a:prstGeom prst="line">
            <a:avLst/>
          </a:prstGeom>
          <a:ln w="22225">
            <a:solidFill>
              <a:schemeClr val="accent1"/>
            </a:solidFill>
            <a:prstDash val="sysDot"/>
          </a:ln>
        </p:spPr>
        <p:style>
          <a:lnRef idx="3">
            <a:schemeClr val="accent5"/>
          </a:lnRef>
          <a:fillRef idx="0">
            <a:schemeClr val="accent5"/>
          </a:fillRef>
          <a:effectRef idx="2">
            <a:schemeClr val="accent5"/>
          </a:effectRef>
          <a:fontRef idx="minor">
            <a:schemeClr val="tx1"/>
          </a:fontRef>
        </p:style>
      </p:cxnSp>
      <p:pic>
        <p:nvPicPr>
          <p:cNvPr id="263" name="Picture 262">
            <a:extLst>
              <a:ext uri="{FF2B5EF4-FFF2-40B4-BE49-F238E27FC236}">
                <a16:creationId xmlns:a16="http://schemas.microsoft.com/office/drawing/2014/main" id="{D58D7994-E23B-45E8-B19D-AEAD795C79E2}"/>
              </a:ext>
            </a:extLst>
          </p:cNvPr>
          <p:cNvPicPr>
            <a:picLocks noChangeAspect="1"/>
          </p:cNvPicPr>
          <p:nvPr/>
        </p:nvPicPr>
        <p:blipFill>
          <a:blip r:embed="rId8">
            <a:duotone>
              <a:prstClr val="black"/>
              <a:schemeClr val="accent6">
                <a:tint val="45000"/>
                <a:satMod val="400000"/>
              </a:schemeClr>
            </a:duotone>
          </a:blip>
          <a:stretch>
            <a:fillRect/>
          </a:stretch>
        </p:blipFill>
        <p:spPr>
          <a:xfrm>
            <a:off x="5248777" y="1269306"/>
            <a:ext cx="372126" cy="341891"/>
          </a:xfrm>
          <a:prstGeom prst="rect">
            <a:avLst/>
          </a:prstGeom>
        </p:spPr>
      </p:pic>
      <p:sp>
        <p:nvSpPr>
          <p:cNvPr id="264" name="Rectangle 8">
            <a:extLst>
              <a:ext uri="{FF2B5EF4-FFF2-40B4-BE49-F238E27FC236}">
                <a16:creationId xmlns:a16="http://schemas.microsoft.com/office/drawing/2014/main" id="{19318586-4636-45B0-9A51-4009B825E37F}"/>
              </a:ext>
            </a:extLst>
          </p:cNvPr>
          <p:cNvSpPr>
            <a:spLocks noChangeArrowheads="1"/>
          </p:cNvSpPr>
          <p:nvPr/>
        </p:nvSpPr>
        <p:spPr bwMode="auto">
          <a:xfrm>
            <a:off x="5150221" y="1609802"/>
            <a:ext cx="57868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dirty="0">
                <a:ln>
                  <a:noFill/>
                </a:ln>
                <a:solidFill>
                  <a:srgbClr val="000000"/>
                </a:solidFill>
                <a:effectLst/>
                <a:uLnTx/>
                <a:uFillTx/>
                <a:latin typeface="Franklin Gothic Book"/>
                <a:ea typeface="+mn-ea"/>
                <a:cs typeface="+mn-cs"/>
              </a:rPr>
              <a:t>Remote Access</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4" name="Arrow: Up-Down 3">
            <a:extLst>
              <a:ext uri="{FF2B5EF4-FFF2-40B4-BE49-F238E27FC236}">
                <a16:creationId xmlns:a16="http://schemas.microsoft.com/office/drawing/2014/main" id="{CAFD50AE-1790-4387-B3C8-696972B59C40}"/>
              </a:ext>
            </a:extLst>
          </p:cNvPr>
          <p:cNvSpPr/>
          <p:nvPr/>
        </p:nvSpPr>
        <p:spPr>
          <a:xfrm>
            <a:off x="10863931" y="2650578"/>
            <a:ext cx="942994" cy="3143602"/>
          </a:xfrm>
          <a:prstGeom prst="up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OT</a:t>
            </a:r>
          </a:p>
        </p:txBody>
      </p:sp>
      <p:sp>
        <p:nvSpPr>
          <p:cNvPr id="78" name="Arrow: Up-Down 77">
            <a:extLst>
              <a:ext uri="{FF2B5EF4-FFF2-40B4-BE49-F238E27FC236}">
                <a16:creationId xmlns:a16="http://schemas.microsoft.com/office/drawing/2014/main" id="{4F16362C-29FB-4C38-8C03-89CD5CDA8063}"/>
              </a:ext>
            </a:extLst>
          </p:cNvPr>
          <p:cNvSpPr/>
          <p:nvPr/>
        </p:nvSpPr>
        <p:spPr>
          <a:xfrm>
            <a:off x="10863931" y="1092986"/>
            <a:ext cx="942994" cy="1557591"/>
          </a:xfrm>
          <a:prstGeom prst="up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IT</a:t>
            </a:r>
          </a:p>
        </p:txBody>
      </p:sp>
      <p:sp>
        <p:nvSpPr>
          <p:cNvPr id="2" name="Slide Number Placeholder 1">
            <a:extLst>
              <a:ext uri="{FF2B5EF4-FFF2-40B4-BE49-F238E27FC236}">
                <a16:creationId xmlns:a16="http://schemas.microsoft.com/office/drawing/2014/main" id="{CDA22861-BA48-4D26-B30A-977E5EA6950E}"/>
              </a:ext>
            </a:extLst>
          </p:cNvPr>
          <p:cNvSpPr>
            <a:spLocks noGrp="1"/>
          </p:cNvSpPr>
          <p:nvPr>
            <p:ph type="sldNum" sz="quarter" idx="12"/>
          </p:nvPr>
        </p:nvSpPr>
        <p:spPr/>
        <p:txBody>
          <a:bodyPr/>
          <a:lstStyle/>
          <a:p>
            <a:endParaRPr lang="en-US" dirty="0"/>
          </a:p>
        </p:txBody>
      </p:sp>
      <p:pic>
        <p:nvPicPr>
          <p:cNvPr id="5" name="Picture 4">
            <a:extLst>
              <a:ext uri="{FF2B5EF4-FFF2-40B4-BE49-F238E27FC236}">
                <a16:creationId xmlns:a16="http://schemas.microsoft.com/office/drawing/2014/main" id="{0F3378CC-0E6C-470F-B8EE-287103D90B83}"/>
              </a:ext>
            </a:extLst>
          </p:cNvPr>
          <p:cNvPicPr>
            <a:picLocks noChangeAspect="1"/>
          </p:cNvPicPr>
          <p:nvPr/>
        </p:nvPicPr>
        <p:blipFill>
          <a:blip r:embed="rId9"/>
          <a:stretch>
            <a:fillRect/>
          </a:stretch>
        </p:blipFill>
        <p:spPr>
          <a:xfrm>
            <a:off x="128199" y="3409779"/>
            <a:ext cx="4975147" cy="1992134"/>
          </a:xfrm>
          <a:prstGeom prst="rect">
            <a:avLst/>
          </a:prstGeom>
          <a:ln w="19050">
            <a:solidFill>
              <a:schemeClr val="tx1"/>
            </a:solidFill>
          </a:ln>
        </p:spPr>
      </p:pic>
      <p:pic>
        <p:nvPicPr>
          <p:cNvPr id="7" name="Picture 6">
            <a:extLst>
              <a:ext uri="{FF2B5EF4-FFF2-40B4-BE49-F238E27FC236}">
                <a16:creationId xmlns:a16="http://schemas.microsoft.com/office/drawing/2014/main" id="{9E4AEE26-7EC9-4D1C-A574-6AFEBF395C19}"/>
              </a:ext>
            </a:extLst>
          </p:cNvPr>
          <p:cNvPicPr>
            <a:picLocks noChangeAspect="1"/>
          </p:cNvPicPr>
          <p:nvPr/>
        </p:nvPicPr>
        <p:blipFill>
          <a:blip r:embed="rId10"/>
          <a:stretch>
            <a:fillRect/>
          </a:stretch>
        </p:blipFill>
        <p:spPr>
          <a:xfrm>
            <a:off x="87978" y="1349884"/>
            <a:ext cx="5080027" cy="1539566"/>
          </a:xfrm>
          <a:prstGeom prst="rect">
            <a:avLst/>
          </a:prstGeom>
          <a:ln w="19050">
            <a:solidFill>
              <a:schemeClr val="tx1"/>
            </a:solidFill>
          </a:ln>
        </p:spPr>
      </p:pic>
      <p:grpSp>
        <p:nvGrpSpPr>
          <p:cNvPr id="225" name="Group 224">
            <a:extLst>
              <a:ext uri="{FF2B5EF4-FFF2-40B4-BE49-F238E27FC236}">
                <a16:creationId xmlns:a16="http://schemas.microsoft.com/office/drawing/2014/main" id="{7AD83132-773A-4381-9BF2-AD95C53AF6B0}"/>
              </a:ext>
            </a:extLst>
          </p:cNvPr>
          <p:cNvGrpSpPr/>
          <p:nvPr/>
        </p:nvGrpSpPr>
        <p:grpSpPr>
          <a:xfrm>
            <a:off x="5428139" y="3279751"/>
            <a:ext cx="294344" cy="305047"/>
            <a:chOff x="14163675" y="1209675"/>
            <a:chExt cx="611188" cy="633413"/>
          </a:xfrm>
        </p:grpSpPr>
        <p:sp>
          <p:nvSpPr>
            <p:cNvPr id="226" name="Freeform 5">
              <a:extLst>
                <a:ext uri="{FF2B5EF4-FFF2-40B4-BE49-F238E27FC236}">
                  <a16:creationId xmlns:a16="http://schemas.microsoft.com/office/drawing/2014/main" id="{728F042F-2764-43BC-8188-FD3B3455440C}"/>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27" name="Freeform 6">
              <a:extLst>
                <a:ext uri="{FF2B5EF4-FFF2-40B4-BE49-F238E27FC236}">
                  <a16:creationId xmlns:a16="http://schemas.microsoft.com/office/drawing/2014/main" id="{CA4D4966-A9D7-4A85-9CDB-9B6B39643D69}"/>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29" name="Freeform 7">
              <a:extLst>
                <a:ext uri="{FF2B5EF4-FFF2-40B4-BE49-F238E27FC236}">
                  <a16:creationId xmlns:a16="http://schemas.microsoft.com/office/drawing/2014/main" id="{1479B9FC-2100-4AEA-B0F5-4AD15B1FC04F}"/>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30" name="Freeform 8">
              <a:extLst>
                <a:ext uri="{FF2B5EF4-FFF2-40B4-BE49-F238E27FC236}">
                  <a16:creationId xmlns:a16="http://schemas.microsoft.com/office/drawing/2014/main" id="{690D3C04-C59A-4BED-9C52-AC593FADC542}"/>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4" name="Freeform 9">
              <a:extLst>
                <a:ext uri="{FF2B5EF4-FFF2-40B4-BE49-F238E27FC236}">
                  <a16:creationId xmlns:a16="http://schemas.microsoft.com/office/drawing/2014/main" id="{C0FB19B1-8DFE-4FE3-8787-C0BD5E292312}"/>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5" name="Freeform 10">
              <a:extLst>
                <a:ext uri="{FF2B5EF4-FFF2-40B4-BE49-F238E27FC236}">
                  <a16:creationId xmlns:a16="http://schemas.microsoft.com/office/drawing/2014/main" id="{A2E1B2C9-037A-4023-BAA6-9FE6FD97076F}"/>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6" name="Freeform 11">
              <a:extLst>
                <a:ext uri="{FF2B5EF4-FFF2-40B4-BE49-F238E27FC236}">
                  <a16:creationId xmlns:a16="http://schemas.microsoft.com/office/drawing/2014/main" id="{A2B2DF60-F19C-4428-AB9A-10BF2BCF07F2}"/>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7" name="Freeform 12">
              <a:extLst>
                <a:ext uri="{FF2B5EF4-FFF2-40B4-BE49-F238E27FC236}">
                  <a16:creationId xmlns:a16="http://schemas.microsoft.com/office/drawing/2014/main" id="{E401C68B-0682-4A56-8C8C-F03E45BDF6A4}"/>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58" name="Freeform 13">
              <a:extLst>
                <a:ext uri="{FF2B5EF4-FFF2-40B4-BE49-F238E27FC236}">
                  <a16:creationId xmlns:a16="http://schemas.microsoft.com/office/drawing/2014/main" id="{0DDFCE5A-6605-468C-974A-3AF860680419}"/>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65" name="Freeform 14">
              <a:extLst>
                <a:ext uri="{FF2B5EF4-FFF2-40B4-BE49-F238E27FC236}">
                  <a16:creationId xmlns:a16="http://schemas.microsoft.com/office/drawing/2014/main" id="{CB3A3843-BBE6-4977-81AF-04C8323F5E5A}"/>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66" name="Freeform 15">
              <a:extLst>
                <a:ext uri="{FF2B5EF4-FFF2-40B4-BE49-F238E27FC236}">
                  <a16:creationId xmlns:a16="http://schemas.microsoft.com/office/drawing/2014/main" id="{B8C1F840-A1CA-44F8-8B26-7FC3D92D55C9}"/>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67" name="Freeform 16">
              <a:extLst>
                <a:ext uri="{FF2B5EF4-FFF2-40B4-BE49-F238E27FC236}">
                  <a16:creationId xmlns:a16="http://schemas.microsoft.com/office/drawing/2014/main" id="{330845E1-87E7-4CC7-BD58-8974ED5E3489}"/>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sp>
        <p:nvSpPr>
          <p:cNvPr id="268" name="Rectangle 8">
            <a:extLst>
              <a:ext uri="{FF2B5EF4-FFF2-40B4-BE49-F238E27FC236}">
                <a16:creationId xmlns:a16="http://schemas.microsoft.com/office/drawing/2014/main" id="{EE393CB3-34D6-4268-9277-FF1DBAFA3CCA}"/>
              </a:ext>
            </a:extLst>
          </p:cNvPr>
          <p:cNvSpPr>
            <a:spLocks noChangeArrowheads="1"/>
          </p:cNvSpPr>
          <p:nvPr/>
        </p:nvSpPr>
        <p:spPr bwMode="auto">
          <a:xfrm>
            <a:off x="5415606" y="3593285"/>
            <a:ext cx="339837"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dirty="0">
                <a:ln>
                  <a:noFill/>
                </a:ln>
                <a:solidFill>
                  <a:srgbClr val="000000"/>
                </a:solidFill>
                <a:effectLst/>
                <a:uLnTx/>
                <a:uFillTx/>
                <a:latin typeface="Franklin Gothic Book"/>
                <a:ea typeface="+mn-ea"/>
                <a:cs typeface="+mn-cs"/>
              </a:rPr>
              <a:t>Historian</a:t>
            </a:r>
            <a:endParaRPr kumimoji="0" lang="en-US" alt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269" name="TextBox 268">
            <a:extLst>
              <a:ext uri="{FF2B5EF4-FFF2-40B4-BE49-F238E27FC236}">
                <a16:creationId xmlns:a16="http://schemas.microsoft.com/office/drawing/2014/main" id="{C3B44DC6-3DBE-462C-BF25-1625893CEFD5}"/>
              </a:ext>
            </a:extLst>
          </p:cNvPr>
          <p:cNvSpPr txBox="1"/>
          <p:nvPr/>
        </p:nvSpPr>
        <p:spPr>
          <a:xfrm>
            <a:off x="532250" y="1020635"/>
            <a:ext cx="6826928" cy="307777"/>
          </a:xfrm>
          <a:prstGeom prst="rect">
            <a:avLst/>
          </a:prstGeom>
          <a:noFill/>
        </p:spPr>
        <p:txBody>
          <a:bodyPr wrap="square">
            <a:spAutoFit/>
          </a:bodyPr>
          <a:lstStyle/>
          <a:p>
            <a:r>
              <a:rPr lang="en-US" sz="1400" dirty="0">
                <a:hlinkClick r:id="rId11"/>
              </a:rPr>
              <a:t>https://attack.mitre.org/matrices/enterprise/</a:t>
            </a:r>
            <a:endParaRPr lang="en-US" sz="1400" dirty="0"/>
          </a:p>
        </p:txBody>
      </p:sp>
      <p:sp>
        <p:nvSpPr>
          <p:cNvPr id="272" name="TextBox 271">
            <a:extLst>
              <a:ext uri="{FF2B5EF4-FFF2-40B4-BE49-F238E27FC236}">
                <a16:creationId xmlns:a16="http://schemas.microsoft.com/office/drawing/2014/main" id="{63C8A4AF-1C41-467C-8B6B-84F12C91A38D}"/>
              </a:ext>
            </a:extLst>
          </p:cNvPr>
          <p:cNvSpPr txBox="1"/>
          <p:nvPr/>
        </p:nvSpPr>
        <p:spPr>
          <a:xfrm>
            <a:off x="182196" y="5423909"/>
            <a:ext cx="6826928" cy="276999"/>
          </a:xfrm>
          <a:prstGeom prst="rect">
            <a:avLst/>
          </a:prstGeom>
          <a:noFill/>
        </p:spPr>
        <p:txBody>
          <a:bodyPr wrap="square">
            <a:spAutoFit/>
          </a:bodyPr>
          <a:lstStyle/>
          <a:p>
            <a:r>
              <a:rPr lang="en-US" sz="1200" dirty="0">
                <a:hlinkClick r:id="rId12"/>
              </a:rPr>
              <a:t>https://collaborate.mitre.org/attackics/index.php/Main_Page</a:t>
            </a:r>
            <a:endParaRPr lang="en-US" sz="1200" dirty="0"/>
          </a:p>
        </p:txBody>
      </p:sp>
    </p:spTree>
    <p:extLst>
      <p:ext uri="{BB962C8B-B14F-4D97-AF65-F5344CB8AC3E}">
        <p14:creationId xmlns:p14="http://schemas.microsoft.com/office/powerpoint/2010/main" val="212009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6" grpId="0"/>
      <p:bldP spid="207" grpId="0"/>
      <p:bldP spid="219" grpId="0"/>
      <p:bldP spid="228" grpId="0"/>
      <p:bldP spid="231" grpId="0"/>
      <p:bldP spid="359" grpId="0"/>
      <p:bldP spid="362" grpId="0"/>
      <p:bldP spid="363" grpId="0"/>
      <p:bldP spid="15" grpId="0" animBg="1"/>
      <p:bldP spid="16" grpId="0" animBg="1"/>
      <p:bldP spid="3" grpId="0"/>
      <p:bldP spid="22" grpId="0"/>
      <p:bldP spid="26" grpId="0" animBg="1"/>
      <p:bldP spid="27" grpId="0"/>
      <p:bldP spid="268" grpId="0"/>
      <p:bldP spid="269" grpId="0"/>
      <p:bldP spid="2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idx="4294967295"/>
          </p:nvPr>
        </p:nvSpPr>
        <p:spPr>
          <a:xfrm>
            <a:off x="1182419" y="439738"/>
            <a:ext cx="10515600" cy="485775"/>
          </a:xfrm>
          <a:prstGeom prst="rect">
            <a:avLst/>
          </a:prstGeom>
          <a:noFill/>
          <a:ln>
            <a:noFill/>
          </a:ln>
        </p:spPr>
        <p:txBody>
          <a:bodyPr spcFirstLastPara="1" wrap="square" lIns="91425" tIns="45700" rIns="91425" bIns="45700" anchor="ctr" anchorCtr="0">
            <a:noAutofit/>
          </a:bodyPr>
          <a:lstStyle/>
          <a:p>
            <a:pPr>
              <a:spcBef>
                <a:spcPts val="0"/>
              </a:spcBef>
              <a:buClr>
                <a:schemeClr val="accent2"/>
              </a:buClr>
              <a:buSzPts val="2800"/>
            </a:pPr>
            <a:r>
              <a:rPr lang="en-US" b="1" dirty="0"/>
              <a:t>Supervisory Control And Data Acquisition (SCADA)</a:t>
            </a:r>
            <a:endParaRPr lang="en-US" sz="2800" b="1" dirty="0"/>
          </a:p>
        </p:txBody>
      </p:sp>
      <p:sp>
        <p:nvSpPr>
          <p:cNvPr id="2" name="Content Placeholder 1">
            <a:extLst>
              <a:ext uri="{FF2B5EF4-FFF2-40B4-BE49-F238E27FC236}">
                <a16:creationId xmlns:a16="http://schemas.microsoft.com/office/drawing/2014/main" id="{CA11C0DB-13BC-489E-8AE1-FD60D26EE7FB}"/>
              </a:ext>
            </a:extLst>
          </p:cNvPr>
          <p:cNvSpPr>
            <a:spLocks noGrp="1"/>
          </p:cNvSpPr>
          <p:nvPr>
            <p:ph idx="4294967295"/>
          </p:nvPr>
        </p:nvSpPr>
        <p:spPr>
          <a:xfrm>
            <a:off x="3771900" y="1457325"/>
            <a:ext cx="8420100" cy="3336925"/>
          </a:xfrm>
        </p:spPr>
        <p:txBody>
          <a:bodyPr/>
          <a:lstStyle/>
          <a:p>
            <a:pPr lvl="1"/>
            <a:endParaRPr lang="en-US" dirty="0"/>
          </a:p>
          <a:p>
            <a:pPr lvl="1"/>
            <a:r>
              <a:rPr lang="en-US" dirty="0"/>
              <a:t>ICS – Industrial Control Systems </a:t>
            </a:r>
          </a:p>
          <a:p>
            <a:pPr lvl="1"/>
            <a:r>
              <a:rPr lang="en-US" dirty="0"/>
              <a:t>DCS – Distributed Control Systems</a:t>
            </a:r>
          </a:p>
          <a:p>
            <a:pPr lvl="1"/>
            <a:r>
              <a:rPr lang="en-US" dirty="0"/>
              <a:t>PCN – Process Control Network</a:t>
            </a:r>
          </a:p>
          <a:p>
            <a:endParaRPr lang="en-US" dirty="0"/>
          </a:p>
          <a:p>
            <a:endParaRPr lang="en-US" dirty="0"/>
          </a:p>
          <a:p>
            <a:pPr lvl="1"/>
            <a:endParaRPr lang="en-US" dirty="0"/>
          </a:p>
          <a:p>
            <a:endParaRPr lang="en-US" dirty="0"/>
          </a:p>
        </p:txBody>
      </p:sp>
      <p:sp>
        <p:nvSpPr>
          <p:cNvPr id="5" name="Right Brace 4">
            <a:extLst>
              <a:ext uri="{FF2B5EF4-FFF2-40B4-BE49-F238E27FC236}">
                <a16:creationId xmlns:a16="http://schemas.microsoft.com/office/drawing/2014/main" id="{B2077D6F-8811-4DE0-A274-4416F5E64B34}"/>
              </a:ext>
            </a:extLst>
          </p:cNvPr>
          <p:cNvSpPr/>
          <p:nvPr/>
        </p:nvSpPr>
        <p:spPr>
          <a:xfrm rot="5400000">
            <a:off x="6266882" y="-849478"/>
            <a:ext cx="255638" cy="3716596"/>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9" name="Right Brace 8">
            <a:extLst>
              <a:ext uri="{FF2B5EF4-FFF2-40B4-BE49-F238E27FC236}">
                <a16:creationId xmlns:a16="http://schemas.microsoft.com/office/drawing/2014/main" id="{5BF108F9-E151-46FA-91CE-C174451AF166}"/>
              </a:ext>
            </a:extLst>
          </p:cNvPr>
          <p:cNvSpPr/>
          <p:nvPr/>
        </p:nvSpPr>
        <p:spPr>
          <a:xfrm rot="5400000">
            <a:off x="2550287" y="-711826"/>
            <a:ext cx="255638" cy="3441292"/>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7" name="Rectangle 6">
            <a:extLst>
              <a:ext uri="{FF2B5EF4-FFF2-40B4-BE49-F238E27FC236}">
                <a16:creationId xmlns:a16="http://schemas.microsoft.com/office/drawing/2014/main" id="{116D03CA-05B9-41C1-8D5A-2FF2B5EA7A72}"/>
              </a:ext>
            </a:extLst>
          </p:cNvPr>
          <p:cNvSpPr/>
          <p:nvPr/>
        </p:nvSpPr>
        <p:spPr>
          <a:xfrm>
            <a:off x="1777573" y="1123219"/>
            <a:ext cx="68761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Franklin Gothic Book"/>
                <a:ea typeface="+mn-ea"/>
                <a:cs typeface="+mn-cs"/>
              </a:rPr>
              <a:t> Ability to Control                   Ability to Monitor and Collect Information</a:t>
            </a:r>
          </a:p>
        </p:txBody>
      </p:sp>
      <p:pic>
        <p:nvPicPr>
          <p:cNvPr id="12" name="Picture 11" descr="Image of a person using a desktop">
            <a:extLst>
              <a:ext uri="{FF2B5EF4-FFF2-40B4-BE49-F238E27FC236}">
                <a16:creationId xmlns:a16="http://schemas.microsoft.com/office/drawing/2014/main" id="{A4E23675-8D1C-4473-AAC4-015B20898D5F}"/>
              </a:ext>
            </a:extLst>
          </p:cNvPr>
          <p:cNvPicPr>
            <a:picLocks noChangeAspect="1"/>
          </p:cNvPicPr>
          <p:nvPr/>
        </p:nvPicPr>
        <p:blipFill rotWithShape="1">
          <a:blip r:embed="rId3"/>
          <a:srcRect l="16654" r="16654"/>
          <a:stretch/>
        </p:blipFill>
        <p:spPr>
          <a:xfrm>
            <a:off x="383652" y="3311145"/>
            <a:ext cx="1587523" cy="1587523"/>
          </a:xfrm>
          <a:prstGeom prst="ellipse">
            <a:avLst/>
          </a:prstGeom>
          <a:effectLst>
            <a:outerShdw blurRad="190500" dist="38100" dir="2700000" algn="tl" rotWithShape="0">
              <a:prstClr val="black">
                <a:alpha val="30000"/>
              </a:prstClr>
            </a:outerShdw>
          </a:effectLst>
        </p:spPr>
      </p:pic>
      <p:sp>
        <p:nvSpPr>
          <p:cNvPr id="13" name="TextBox 12">
            <a:extLst>
              <a:ext uri="{FF2B5EF4-FFF2-40B4-BE49-F238E27FC236}">
                <a16:creationId xmlns:a16="http://schemas.microsoft.com/office/drawing/2014/main" id="{CDDB5E98-8BEB-47C2-9F26-7CE71CEA7E81}"/>
              </a:ext>
            </a:extLst>
          </p:cNvPr>
          <p:cNvSpPr txBox="1"/>
          <p:nvPr/>
        </p:nvSpPr>
        <p:spPr>
          <a:xfrm>
            <a:off x="2390597" y="343753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IT Security</a:t>
            </a:r>
          </a:p>
        </p:txBody>
      </p:sp>
      <p:sp>
        <p:nvSpPr>
          <p:cNvPr id="14" name="TextBox 13">
            <a:extLst>
              <a:ext uri="{FF2B5EF4-FFF2-40B4-BE49-F238E27FC236}">
                <a16:creationId xmlns:a16="http://schemas.microsoft.com/office/drawing/2014/main" id="{3C9EAF05-B9B4-4081-BB6C-8601EB777642}"/>
              </a:ext>
            </a:extLst>
          </p:cNvPr>
          <p:cNvSpPr txBox="1"/>
          <p:nvPr/>
        </p:nvSpPr>
        <p:spPr>
          <a:xfrm>
            <a:off x="2390597" y="395102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confidentiality &amp; privacy</a:t>
            </a:r>
          </a:p>
        </p:txBody>
      </p:sp>
      <p:sp>
        <p:nvSpPr>
          <p:cNvPr id="15" name="TextBox 14">
            <a:extLst>
              <a:ext uri="{FF2B5EF4-FFF2-40B4-BE49-F238E27FC236}">
                <a16:creationId xmlns:a16="http://schemas.microsoft.com/office/drawing/2014/main" id="{03CEEDAC-154F-4228-8636-8A0EB58DDF2B}"/>
              </a:ext>
            </a:extLst>
          </p:cNvPr>
          <p:cNvSpPr txBox="1"/>
          <p:nvPr/>
        </p:nvSpPr>
        <p:spPr>
          <a:xfrm>
            <a:off x="2390597" y="5014032"/>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Segoe UI"/>
                <a:ea typeface="+mn-ea"/>
                <a:cs typeface="+mn-cs"/>
              </a:rPr>
              <a:t>Standard protocols &amp; devices </a:t>
            </a:r>
          </a:p>
        </p:txBody>
      </p:sp>
      <p:sp>
        <p:nvSpPr>
          <p:cNvPr id="16" name="TextBox 15">
            <a:extLst>
              <a:ext uri="{FF2B5EF4-FFF2-40B4-BE49-F238E27FC236}">
                <a16:creationId xmlns:a16="http://schemas.microsoft.com/office/drawing/2014/main" id="{DC25AF36-A34F-4BCA-B250-72C1B3E49153}"/>
              </a:ext>
            </a:extLst>
          </p:cNvPr>
          <p:cNvSpPr txBox="1"/>
          <p:nvPr/>
        </p:nvSpPr>
        <p:spPr>
          <a:xfrm>
            <a:off x="2390597" y="549149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Multiple layers of controls &amp; telemetry</a:t>
            </a:r>
          </a:p>
        </p:txBody>
      </p:sp>
      <p:sp>
        <p:nvSpPr>
          <p:cNvPr id="17" name="TextBox 16">
            <a:extLst>
              <a:ext uri="{FF2B5EF4-FFF2-40B4-BE49-F238E27FC236}">
                <a16:creationId xmlns:a16="http://schemas.microsoft.com/office/drawing/2014/main" id="{C091816E-1641-446B-A1F0-E14DAC04345E}"/>
              </a:ext>
            </a:extLst>
          </p:cNvPr>
          <p:cNvSpPr txBox="1"/>
          <p:nvPr/>
        </p:nvSpPr>
        <p:spPr>
          <a:xfrm>
            <a:off x="2390597" y="4505615"/>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High levels of connectivity</a:t>
            </a:r>
          </a:p>
        </p:txBody>
      </p:sp>
      <p:pic>
        <p:nvPicPr>
          <p:cNvPr id="18" name="Picture 17" descr="Image of a machine being navigated by a person">
            <a:extLst>
              <a:ext uri="{FF2B5EF4-FFF2-40B4-BE49-F238E27FC236}">
                <a16:creationId xmlns:a16="http://schemas.microsoft.com/office/drawing/2014/main" id="{21E6C8E2-116E-4B67-B3A9-AD30B235F65A}"/>
              </a:ext>
            </a:extLst>
          </p:cNvPr>
          <p:cNvPicPr>
            <a:picLocks noChangeAspect="1"/>
          </p:cNvPicPr>
          <p:nvPr/>
        </p:nvPicPr>
        <p:blipFill rotWithShape="1">
          <a:blip r:embed="rId4"/>
          <a:srcRect t="3984" b="29349"/>
          <a:stretch/>
        </p:blipFill>
        <p:spPr>
          <a:xfrm>
            <a:off x="9492443" y="3311146"/>
            <a:ext cx="1587523" cy="1587523"/>
          </a:xfrm>
          <a:prstGeom prst="ellipse">
            <a:avLst/>
          </a:prstGeom>
          <a:effectLst>
            <a:outerShdw blurRad="190500" dist="38100" dir="2700000" algn="tl" rotWithShape="0">
              <a:prstClr val="black">
                <a:alpha val="30000"/>
              </a:prstClr>
            </a:outerShdw>
          </a:effectLst>
        </p:spPr>
      </p:pic>
      <p:sp>
        <p:nvSpPr>
          <p:cNvPr id="19" name="TextBox 18">
            <a:extLst>
              <a:ext uri="{FF2B5EF4-FFF2-40B4-BE49-F238E27FC236}">
                <a16:creationId xmlns:a16="http://schemas.microsoft.com/office/drawing/2014/main" id="{9E23D675-2AA5-47DC-9AD1-E5FF20F37C30}"/>
              </a:ext>
            </a:extLst>
          </p:cNvPr>
          <p:cNvSpPr txBox="1"/>
          <p:nvPr/>
        </p:nvSpPr>
        <p:spPr>
          <a:xfrm>
            <a:off x="6338401" y="343753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OT Security</a:t>
            </a:r>
          </a:p>
        </p:txBody>
      </p:sp>
      <p:sp>
        <p:nvSpPr>
          <p:cNvPr id="20" name="TextBox 19">
            <a:extLst>
              <a:ext uri="{FF2B5EF4-FFF2-40B4-BE49-F238E27FC236}">
                <a16:creationId xmlns:a16="http://schemas.microsoft.com/office/drawing/2014/main" id="{0F959195-BD71-4C75-9B2E-C00825FBD798}"/>
              </a:ext>
            </a:extLst>
          </p:cNvPr>
          <p:cNvSpPr txBox="1"/>
          <p:nvPr/>
        </p:nvSpPr>
        <p:spPr>
          <a:xfrm>
            <a:off x="6338401" y="395102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Safety &amp; availability</a:t>
            </a:r>
          </a:p>
        </p:txBody>
      </p:sp>
      <p:sp>
        <p:nvSpPr>
          <p:cNvPr id="21" name="TextBox 20">
            <a:extLst>
              <a:ext uri="{FF2B5EF4-FFF2-40B4-BE49-F238E27FC236}">
                <a16:creationId xmlns:a16="http://schemas.microsoft.com/office/drawing/2014/main" id="{DFE025E7-3C3D-4462-9F56-0D7AAB7935E4}"/>
              </a:ext>
            </a:extLst>
          </p:cNvPr>
          <p:cNvSpPr txBox="1"/>
          <p:nvPr/>
        </p:nvSpPr>
        <p:spPr>
          <a:xfrm>
            <a:off x="6338401" y="5014781"/>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srgbClr val="000000"/>
                </a:solidFill>
                <a:effectLst/>
                <a:uLnTx/>
                <a:uFillTx/>
                <a:latin typeface="Segoe UI"/>
                <a:ea typeface="+mn-ea"/>
                <a:cs typeface="+mn-cs"/>
              </a:rPr>
              <a:t>Specialized protocols, devices &amp; legacy OS platforms </a:t>
            </a:r>
          </a:p>
        </p:txBody>
      </p:sp>
      <p:sp>
        <p:nvSpPr>
          <p:cNvPr id="22" name="TextBox 21">
            <a:extLst>
              <a:ext uri="{FF2B5EF4-FFF2-40B4-BE49-F238E27FC236}">
                <a16:creationId xmlns:a16="http://schemas.microsoft.com/office/drawing/2014/main" id="{ABA475EC-1821-49AF-AFBE-1BE94214ED55}"/>
              </a:ext>
            </a:extLst>
          </p:cNvPr>
          <p:cNvSpPr txBox="1"/>
          <p:nvPr/>
        </p:nvSpPr>
        <p:spPr>
          <a:xfrm>
            <a:off x="6338401" y="549149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Little or no visibility into IoT/OT risk</a:t>
            </a:r>
          </a:p>
        </p:txBody>
      </p:sp>
      <p:sp>
        <p:nvSpPr>
          <p:cNvPr id="23" name="TextBox 22">
            <a:extLst>
              <a:ext uri="{FF2B5EF4-FFF2-40B4-BE49-F238E27FC236}">
                <a16:creationId xmlns:a16="http://schemas.microsoft.com/office/drawing/2014/main" id="{33376F3F-60DE-453A-963C-DA6745621045}"/>
              </a:ext>
            </a:extLst>
          </p:cNvPr>
          <p:cNvSpPr txBox="1"/>
          <p:nvPr/>
        </p:nvSpPr>
        <p:spPr>
          <a:xfrm>
            <a:off x="6338401" y="4501291"/>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Traditionally</a:t>
            </a:r>
            <a:r>
              <a:rPr kumimoji="0" lang="en-US" sz="2000" b="0" i="0" u="none" strike="noStrike" kern="1200" cap="none" spc="0" normalizeH="0" noProof="0" dirty="0">
                <a:ln>
                  <a:noFill/>
                </a:ln>
                <a:solidFill>
                  <a:srgbClr val="000000"/>
                </a:solidFill>
                <a:effectLst/>
                <a:uLnTx/>
                <a:uFillTx/>
                <a:latin typeface="Segoe UI"/>
                <a:ea typeface="+mn-ea"/>
                <a:cs typeface="+mn-cs"/>
              </a:rPr>
              <a:t> air-gapped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6891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7" grpId="0"/>
      <p:bldP spid="13" grpId="0"/>
      <p:bldP spid="14" grpId="0"/>
      <p:bldP spid="15" grpId="0"/>
      <p:bldP spid="16" grpId="0"/>
      <p:bldP spid="17"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idx="4294967295"/>
          </p:nvPr>
        </p:nvSpPr>
        <p:spPr>
          <a:xfrm>
            <a:off x="1182419" y="439738"/>
            <a:ext cx="10515600" cy="485775"/>
          </a:xfrm>
          <a:prstGeom prst="rect">
            <a:avLst/>
          </a:prstGeom>
          <a:noFill/>
          <a:ln>
            <a:noFill/>
          </a:ln>
        </p:spPr>
        <p:txBody>
          <a:bodyPr spcFirstLastPara="1" wrap="square" lIns="91425" tIns="45700" rIns="91425" bIns="45700" anchor="ctr" anchorCtr="0">
            <a:noAutofit/>
          </a:bodyPr>
          <a:lstStyle/>
          <a:p>
            <a:pPr>
              <a:spcBef>
                <a:spcPts val="0"/>
              </a:spcBef>
              <a:buClr>
                <a:schemeClr val="accent2"/>
              </a:buClr>
              <a:buSzPts val="2800"/>
            </a:pPr>
            <a:r>
              <a:rPr lang="en-US" b="1" dirty="0"/>
              <a:t>Supervisory Control And Data Acquisition (SCADA)</a:t>
            </a:r>
            <a:endParaRPr lang="en-US" sz="2800" b="1" dirty="0"/>
          </a:p>
        </p:txBody>
      </p:sp>
      <p:sp>
        <p:nvSpPr>
          <p:cNvPr id="2" name="Content Placeholder 1">
            <a:extLst>
              <a:ext uri="{FF2B5EF4-FFF2-40B4-BE49-F238E27FC236}">
                <a16:creationId xmlns:a16="http://schemas.microsoft.com/office/drawing/2014/main" id="{CA11C0DB-13BC-489E-8AE1-FD60D26EE7FB}"/>
              </a:ext>
            </a:extLst>
          </p:cNvPr>
          <p:cNvSpPr>
            <a:spLocks noGrp="1"/>
          </p:cNvSpPr>
          <p:nvPr>
            <p:ph idx="4294967295"/>
          </p:nvPr>
        </p:nvSpPr>
        <p:spPr>
          <a:xfrm>
            <a:off x="3771900" y="1457325"/>
            <a:ext cx="8420100" cy="3336925"/>
          </a:xfrm>
        </p:spPr>
        <p:txBody>
          <a:bodyPr/>
          <a:lstStyle/>
          <a:p>
            <a:pPr lvl="1"/>
            <a:endParaRPr lang="en-US" dirty="0"/>
          </a:p>
          <a:p>
            <a:pPr lvl="1"/>
            <a:r>
              <a:rPr lang="en-US" dirty="0"/>
              <a:t>ICS – Industrial Control Systems </a:t>
            </a:r>
          </a:p>
          <a:p>
            <a:pPr lvl="1"/>
            <a:r>
              <a:rPr lang="en-US" dirty="0"/>
              <a:t>DCS – Distributed Control Systems</a:t>
            </a:r>
          </a:p>
          <a:p>
            <a:pPr lvl="1"/>
            <a:r>
              <a:rPr lang="en-US" dirty="0"/>
              <a:t>PCN – Process Control Network</a:t>
            </a:r>
          </a:p>
          <a:p>
            <a:endParaRPr lang="en-US" dirty="0"/>
          </a:p>
          <a:p>
            <a:endParaRPr lang="en-US" dirty="0"/>
          </a:p>
          <a:p>
            <a:pPr lvl="1"/>
            <a:endParaRPr lang="en-US" dirty="0"/>
          </a:p>
          <a:p>
            <a:endParaRPr lang="en-US" dirty="0"/>
          </a:p>
        </p:txBody>
      </p:sp>
      <p:sp>
        <p:nvSpPr>
          <p:cNvPr id="5" name="Right Brace 4">
            <a:extLst>
              <a:ext uri="{FF2B5EF4-FFF2-40B4-BE49-F238E27FC236}">
                <a16:creationId xmlns:a16="http://schemas.microsoft.com/office/drawing/2014/main" id="{B2077D6F-8811-4DE0-A274-4416F5E64B34}"/>
              </a:ext>
            </a:extLst>
          </p:cNvPr>
          <p:cNvSpPr/>
          <p:nvPr/>
        </p:nvSpPr>
        <p:spPr>
          <a:xfrm rot="5400000">
            <a:off x="6266882" y="-849478"/>
            <a:ext cx="255638" cy="3716596"/>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9" name="Right Brace 8">
            <a:extLst>
              <a:ext uri="{FF2B5EF4-FFF2-40B4-BE49-F238E27FC236}">
                <a16:creationId xmlns:a16="http://schemas.microsoft.com/office/drawing/2014/main" id="{5BF108F9-E151-46FA-91CE-C174451AF166}"/>
              </a:ext>
            </a:extLst>
          </p:cNvPr>
          <p:cNvSpPr/>
          <p:nvPr/>
        </p:nvSpPr>
        <p:spPr>
          <a:xfrm rot="5400000">
            <a:off x="2550287" y="-711826"/>
            <a:ext cx="255638" cy="3441292"/>
          </a:xfrm>
          <a:prstGeom prst="rightBrace">
            <a:avLst/>
          </a:prstGeom>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7" name="Rectangle 6">
            <a:extLst>
              <a:ext uri="{FF2B5EF4-FFF2-40B4-BE49-F238E27FC236}">
                <a16:creationId xmlns:a16="http://schemas.microsoft.com/office/drawing/2014/main" id="{116D03CA-05B9-41C1-8D5A-2FF2B5EA7A72}"/>
              </a:ext>
            </a:extLst>
          </p:cNvPr>
          <p:cNvSpPr/>
          <p:nvPr/>
        </p:nvSpPr>
        <p:spPr>
          <a:xfrm>
            <a:off x="1777573" y="1123219"/>
            <a:ext cx="68761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Franklin Gothic Book"/>
                <a:ea typeface="+mn-ea"/>
                <a:cs typeface="+mn-cs"/>
              </a:rPr>
              <a:t> Ability to Control                   Ability to Monitor and Collect Information</a:t>
            </a:r>
          </a:p>
        </p:txBody>
      </p:sp>
      <p:pic>
        <p:nvPicPr>
          <p:cNvPr id="12" name="Picture 11" descr="Image of a person using a desktop">
            <a:extLst>
              <a:ext uri="{FF2B5EF4-FFF2-40B4-BE49-F238E27FC236}">
                <a16:creationId xmlns:a16="http://schemas.microsoft.com/office/drawing/2014/main" id="{A4E23675-8D1C-4473-AAC4-015B20898D5F}"/>
              </a:ext>
            </a:extLst>
          </p:cNvPr>
          <p:cNvPicPr>
            <a:picLocks noChangeAspect="1"/>
          </p:cNvPicPr>
          <p:nvPr/>
        </p:nvPicPr>
        <p:blipFill rotWithShape="1">
          <a:blip r:embed="rId3"/>
          <a:srcRect l="16654" r="16654"/>
          <a:stretch/>
        </p:blipFill>
        <p:spPr>
          <a:xfrm>
            <a:off x="383652" y="3311145"/>
            <a:ext cx="1587523" cy="1587523"/>
          </a:xfrm>
          <a:prstGeom prst="ellipse">
            <a:avLst/>
          </a:prstGeom>
          <a:effectLst>
            <a:outerShdw blurRad="190500" dist="38100" dir="2700000" algn="tl" rotWithShape="0">
              <a:prstClr val="black">
                <a:alpha val="30000"/>
              </a:prstClr>
            </a:outerShdw>
          </a:effectLst>
        </p:spPr>
      </p:pic>
      <p:sp>
        <p:nvSpPr>
          <p:cNvPr id="13" name="TextBox 12">
            <a:extLst>
              <a:ext uri="{FF2B5EF4-FFF2-40B4-BE49-F238E27FC236}">
                <a16:creationId xmlns:a16="http://schemas.microsoft.com/office/drawing/2014/main" id="{CDDB5E98-8BEB-47C2-9F26-7CE71CEA7E81}"/>
              </a:ext>
            </a:extLst>
          </p:cNvPr>
          <p:cNvSpPr txBox="1"/>
          <p:nvPr/>
        </p:nvSpPr>
        <p:spPr>
          <a:xfrm>
            <a:off x="2390597" y="343753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IT Security</a:t>
            </a:r>
          </a:p>
        </p:txBody>
      </p:sp>
      <p:sp>
        <p:nvSpPr>
          <p:cNvPr id="14" name="TextBox 13">
            <a:extLst>
              <a:ext uri="{FF2B5EF4-FFF2-40B4-BE49-F238E27FC236}">
                <a16:creationId xmlns:a16="http://schemas.microsoft.com/office/drawing/2014/main" id="{3C9EAF05-B9B4-4081-BB6C-8601EB777642}"/>
              </a:ext>
            </a:extLst>
          </p:cNvPr>
          <p:cNvSpPr txBox="1"/>
          <p:nvPr/>
        </p:nvSpPr>
        <p:spPr>
          <a:xfrm>
            <a:off x="2390597" y="395102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confidentiality &amp; privacy</a:t>
            </a:r>
          </a:p>
        </p:txBody>
      </p:sp>
      <p:sp>
        <p:nvSpPr>
          <p:cNvPr id="15" name="TextBox 14">
            <a:extLst>
              <a:ext uri="{FF2B5EF4-FFF2-40B4-BE49-F238E27FC236}">
                <a16:creationId xmlns:a16="http://schemas.microsoft.com/office/drawing/2014/main" id="{03CEEDAC-154F-4228-8636-8A0EB58DDF2B}"/>
              </a:ext>
            </a:extLst>
          </p:cNvPr>
          <p:cNvSpPr txBox="1"/>
          <p:nvPr/>
        </p:nvSpPr>
        <p:spPr>
          <a:xfrm>
            <a:off x="2390597" y="5014032"/>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Segoe UI"/>
                <a:ea typeface="+mn-ea"/>
                <a:cs typeface="+mn-cs"/>
              </a:rPr>
              <a:t>Standard protocols &amp; devices </a:t>
            </a:r>
          </a:p>
        </p:txBody>
      </p:sp>
      <p:sp>
        <p:nvSpPr>
          <p:cNvPr id="16" name="TextBox 15">
            <a:extLst>
              <a:ext uri="{FF2B5EF4-FFF2-40B4-BE49-F238E27FC236}">
                <a16:creationId xmlns:a16="http://schemas.microsoft.com/office/drawing/2014/main" id="{DC25AF36-A34F-4BCA-B250-72C1B3E49153}"/>
              </a:ext>
            </a:extLst>
          </p:cNvPr>
          <p:cNvSpPr txBox="1"/>
          <p:nvPr/>
        </p:nvSpPr>
        <p:spPr>
          <a:xfrm>
            <a:off x="2390597" y="5491490"/>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Multiple layers of controls &amp; telemetry</a:t>
            </a:r>
          </a:p>
        </p:txBody>
      </p:sp>
      <p:sp>
        <p:nvSpPr>
          <p:cNvPr id="17" name="TextBox 16">
            <a:extLst>
              <a:ext uri="{FF2B5EF4-FFF2-40B4-BE49-F238E27FC236}">
                <a16:creationId xmlns:a16="http://schemas.microsoft.com/office/drawing/2014/main" id="{C091816E-1641-446B-A1F0-E14DAC04345E}"/>
              </a:ext>
            </a:extLst>
          </p:cNvPr>
          <p:cNvSpPr txBox="1"/>
          <p:nvPr/>
        </p:nvSpPr>
        <p:spPr>
          <a:xfrm>
            <a:off x="2390597" y="4505615"/>
            <a:ext cx="3108960" cy="307777"/>
          </a:xfrm>
          <a:prstGeom prst="rect">
            <a:avLst/>
          </a:prstGeom>
          <a:noFill/>
        </p:spPr>
        <p:txBody>
          <a:bodyPr wrap="none" lIns="0" tIns="0" rIns="0" bIns="0" rtlCol="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High levels of connectivity</a:t>
            </a:r>
          </a:p>
        </p:txBody>
      </p:sp>
      <p:pic>
        <p:nvPicPr>
          <p:cNvPr id="18" name="Picture 17" descr="Image of a machine being navigated by a person">
            <a:extLst>
              <a:ext uri="{FF2B5EF4-FFF2-40B4-BE49-F238E27FC236}">
                <a16:creationId xmlns:a16="http://schemas.microsoft.com/office/drawing/2014/main" id="{21E6C8E2-116E-4B67-B3A9-AD30B235F65A}"/>
              </a:ext>
            </a:extLst>
          </p:cNvPr>
          <p:cNvPicPr>
            <a:picLocks noChangeAspect="1"/>
          </p:cNvPicPr>
          <p:nvPr/>
        </p:nvPicPr>
        <p:blipFill rotWithShape="1">
          <a:blip r:embed="rId4"/>
          <a:srcRect t="3984" b="29349"/>
          <a:stretch/>
        </p:blipFill>
        <p:spPr>
          <a:xfrm>
            <a:off x="9492443" y="3311146"/>
            <a:ext cx="1587523" cy="1587523"/>
          </a:xfrm>
          <a:prstGeom prst="ellipse">
            <a:avLst/>
          </a:prstGeom>
          <a:effectLst>
            <a:outerShdw blurRad="190500" dist="38100" dir="2700000" algn="tl" rotWithShape="0">
              <a:prstClr val="black">
                <a:alpha val="30000"/>
              </a:prstClr>
            </a:outerShdw>
          </a:effectLst>
        </p:spPr>
      </p:pic>
      <p:sp>
        <p:nvSpPr>
          <p:cNvPr id="19" name="TextBox 18">
            <a:extLst>
              <a:ext uri="{FF2B5EF4-FFF2-40B4-BE49-F238E27FC236}">
                <a16:creationId xmlns:a16="http://schemas.microsoft.com/office/drawing/2014/main" id="{9E23D675-2AA5-47DC-9AD1-E5FF20F37C30}"/>
              </a:ext>
            </a:extLst>
          </p:cNvPr>
          <p:cNvSpPr txBox="1"/>
          <p:nvPr/>
        </p:nvSpPr>
        <p:spPr>
          <a:xfrm>
            <a:off x="6338401" y="343753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OT Security</a:t>
            </a:r>
          </a:p>
        </p:txBody>
      </p:sp>
      <p:sp>
        <p:nvSpPr>
          <p:cNvPr id="20" name="TextBox 19">
            <a:extLst>
              <a:ext uri="{FF2B5EF4-FFF2-40B4-BE49-F238E27FC236}">
                <a16:creationId xmlns:a16="http://schemas.microsoft.com/office/drawing/2014/main" id="{0F959195-BD71-4C75-9B2E-C00825FBD798}"/>
              </a:ext>
            </a:extLst>
          </p:cNvPr>
          <p:cNvSpPr txBox="1"/>
          <p:nvPr/>
        </p:nvSpPr>
        <p:spPr>
          <a:xfrm>
            <a:off x="6338401" y="395102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Safety &amp; availability</a:t>
            </a:r>
          </a:p>
        </p:txBody>
      </p:sp>
      <p:sp>
        <p:nvSpPr>
          <p:cNvPr id="21" name="TextBox 20">
            <a:extLst>
              <a:ext uri="{FF2B5EF4-FFF2-40B4-BE49-F238E27FC236}">
                <a16:creationId xmlns:a16="http://schemas.microsoft.com/office/drawing/2014/main" id="{DFE025E7-3C3D-4462-9F56-0D7AAB7935E4}"/>
              </a:ext>
            </a:extLst>
          </p:cNvPr>
          <p:cNvSpPr txBox="1"/>
          <p:nvPr/>
        </p:nvSpPr>
        <p:spPr>
          <a:xfrm>
            <a:off x="6338401" y="5014781"/>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srgbClr val="000000"/>
                </a:solidFill>
                <a:effectLst/>
                <a:uLnTx/>
                <a:uFillTx/>
                <a:latin typeface="Segoe UI"/>
                <a:ea typeface="+mn-ea"/>
                <a:cs typeface="+mn-cs"/>
              </a:rPr>
              <a:t>Specialized protocols, devices &amp; legacy OS platforms </a:t>
            </a:r>
          </a:p>
        </p:txBody>
      </p:sp>
      <p:sp>
        <p:nvSpPr>
          <p:cNvPr id="22" name="TextBox 21">
            <a:extLst>
              <a:ext uri="{FF2B5EF4-FFF2-40B4-BE49-F238E27FC236}">
                <a16:creationId xmlns:a16="http://schemas.microsoft.com/office/drawing/2014/main" id="{ABA475EC-1821-49AF-AFBE-1BE94214ED55}"/>
              </a:ext>
            </a:extLst>
          </p:cNvPr>
          <p:cNvSpPr txBox="1"/>
          <p:nvPr/>
        </p:nvSpPr>
        <p:spPr>
          <a:xfrm>
            <a:off x="6338401" y="5491490"/>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Little or no visibility into IoT/OT risk</a:t>
            </a:r>
          </a:p>
        </p:txBody>
      </p:sp>
      <p:sp>
        <p:nvSpPr>
          <p:cNvPr id="23" name="TextBox 22">
            <a:extLst>
              <a:ext uri="{FF2B5EF4-FFF2-40B4-BE49-F238E27FC236}">
                <a16:creationId xmlns:a16="http://schemas.microsoft.com/office/drawing/2014/main" id="{33376F3F-60DE-453A-963C-DA6745621045}"/>
              </a:ext>
            </a:extLst>
          </p:cNvPr>
          <p:cNvSpPr txBox="1"/>
          <p:nvPr/>
        </p:nvSpPr>
        <p:spPr>
          <a:xfrm>
            <a:off x="6338401" y="4501291"/>
            <a:ext cx="3108960" cy="307777"/>
          </a:xfrm>
          <a:prstGeom prst="rect">
            <a:avLst/>
          </a:prstGeom>
          <a:noFill/>
        </p:spPr>
        <p:txBody>
          <a:bodyPr wrap="non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Traditionally</a:t>
            </a:r>
            <a:r>
              <a:rPr kumimoji="0" lang="en-US" sz="2000" b="0" i="0" u="none" strike="noStrike" kern="1200" cap="none" spc="0" normalizeH="0" noProof="0" dirty="0">
                <a:ln>
                  <a:noFill/>
                </a:ln>
                <a:solidFill>
                  <a:srgbClr val="000000"/>
                </a:solidFill>
                <a:effectLst/>
                <a:uLnTx/>
                <a:uFillTx/>
                <a:latin typeface="Segoe UI"/>
                <a:ea typeface="+mn-ea"/>
                <a:cs typeface="+mn-cs"/>
              </a:rPr>
              <a:t> air-gapped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descr="A picture containing drawing&#10;&#10;Description automatically generated">
            <a:extLst>
              <a:ext uri="{FF2B5EF4-FFF2-40B4-BE49-F238E27FC236}">
                <a16:creationId xmlns:a16="http://schemas.microsoft.com/office/drawing/2014/main" id="{C85EF478-09E6-4CF3-8CFF-24BF609F0C05}"/>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106" t="7252" r="49613" b="5232"/>
          <a:stretch/>
        </p:blipFill>
        <p:spPr>
          <a:xfrm>
            <a:off x="3132088" y="3311145"/>
            <a:ext cx="530473" cy="51834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CFBB5F90-9971-4727-B367-29DF95EAC23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52999" y="3253780"/>
            <a:ext cx="580996" cy="821680"/>
          </a:xfrm>
          <a:prstGeom prst="rect">
            <a:avLst/>
          </a:prstGeom>
        </p:spPr>
      </p:pic>
      <p:pic>
        <p:nvPicPr>
          <p:cNvPr id="6" name="Picture 5" descr="A picture containing toy, drawing&#10;&#10;Description automatically generated">
            <a:extLst>
              <a:ext uri="{FF2B5EF4-FFF2-40B4-BE49-F238E27FC236}">
                <a16:creationId xmlns:a16="http://schemas.microsoft.com/office/drawing/2014/main" id="{BC35AE00-23CE-4448-94D2-25800292F851}"/>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8824" t="4829" r="8583"/>
          <a:stretch/>
        </p:blipFill>
        <p:spPr>
          <a:xfrm>
            <a:off x="2389080" y="3367714"/>
            <a:ext cx="686708" cy="468611"/>
          </a:xfrm>
          <a:prstGeom prst="rect">
            <a:avLst/>
          </a:prstGeom>
        </p:spPr>
      </p:pic>
      <p:sp>
        <p:nvSpPr>
          <p:cNvPr id="8" name="Thought Bubble: Cloud 7">
            <a:extLst>
              <a:ext uri="{FF2B5EF4-FFF2-40B4-BE49-F238E27FC236}">
                <a16:creationId xmlns:a16="http://schemas.microsoft.com/office/drawing/2014/main" id="{BC2A186E-D285-4EB7-ADA0-43E3208A846E}"/>
              </a:ext>
            </a:extLst>
          </p:cNvPr>
          <p:cNvSpPr/>
          <p:nvPr/>
        </p:nvSpPr>
        <p:spPr bwMode="auto">
          <a:xfrm>
            <a:off x="76912" y="1655981"/>
            <a:ext cx="4640367" cy="1310618"/>
          </a:xfrm>
          <a:prstGeom prst="cloudCallout">
            <a:avLst>
              <a:gd name="adj1" fmla="val 16887"/>
              <a:gd name="adj2" fmla="val 807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rgbClr val="FFFFFF"/>
                </a:solidFill>
                <a:ea typeface="Segoe UI" pitchFamily="34" charset="0"/>
                <a:cs typeface="Segoe UI" pitchFamily="34" charset="0"/>
              </a:rPr>
              <a:t>I’m glad we are one happy secure IT, OT, ICS company now</a:t>
            </a:r>
          </a:p>
        </p:txBody>
      </p:sp>
      <p:sp>
        <p:nvSpPr>
          <p:cNvPr id="27" name="Thought Bubble: Cloud 26">
            <a:extLst>
              <a:ext uri="{FF2B5EF4-FFF2-40B4-BE49-F238E27FC236}">
                <a16:creationId xmlns:a16="http://schemas.microsoft.com/office/drawing/2014/main" id="{58D9976A-8464-4F81-8B0F-9BB199D33C0B}"/>
              </a:ext>
            </a:extLst>
          </p:cNvPr>
          <p:cNvSpPr/>
          <p:nvPr/>
        </p:nvSpPr>
        <p:spPr bwMode="auto">
          <a:xfrm>
            <a:off x="7807398" y="1094445"/>
            <a:ext cx="4384602" cy="1886172"/>
          </a:xfrm>
          <a:prstGeom prst="cloudCallout">
            <a:avLst>
              <a:gd name="adj1" fmla="val -29976"/>
              <a:gd name="adj2" fmla="val 662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Can you please use the correct term, so I know what you are talking about?</a:t>
            </a:r>
          </a:p>
        </p:txBody>
      </p:sp>
    </p:spTree>
    <p:extLst>
      <p:ext uri="{BB962C8B-B14F-4D97-AF65-F5344CB8AC3E}">
        <p14:creationId xmlns:p14="http://schemas.microsoft.com/office/powerpoint/2010/main" val="3432606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7" grpId="0"/>
      <p:bldP spid="13" grpId="0"/>
      <p:bldP spid="14" grpId="0"/>
      <p:bldP spid="15" grpId="0"/>
      <p:bldP spid="16" grpId="0"/>
      <p:bldP spid="17" grpId="0"/>
      <p:bldP spid="19" grpId="0"/>
      <p:bldP spid="20" grpId="0"/>
      <p:bldP spid="21" grpId="0"/>
      <p:bldP spid="22" grpId="0"/>
      <p:bldP spid="23" grpId="0"/>
      <p:bldP spid="8"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D8CBB-E5CB-4E61-B227-7C88E364719C}"/>
              </a:ext>
            </a:extLst>
          </p:cNvPr>
          <p:cNvSpPr>
            <a:spLocks noGrp="1"/>
          </p:cNvSpPr>
          <p:nvPr>
            <p:ph type="title"/>
          </p:nvPr>
        </p:nvSpPr>
        <p:spPr/>
        <p:txBody>
          <a:bodyPr>
            <a:normAutofit fontScale="90000"/>
          </a:bodyPr>
          <a:lstStyle/>
          <a:p>
            <a:r>
              <a:rPr lang="en-US" dirty="0"/>
              <a:t>Industry 4.0, Digitalization, Internet of Things (IoT)</a:t>
            </a:r>
          </a:p>
        </p:txBody>
      </p:sp>
      <p:sp>
        <p:nvSpPr>
          <p:cNvPr id="7" name="Text Placeholder 10">
            <a:extLst>
              <a:ext uri="{FF2B5EF4-FFF2-40B4-BE49-F238E27FC236}">
                <a16:creationId xmlns:a16="http://schemas.microsoft.com/office/drawing/2014/main" id="{D97212C6-45C5-C24C-B852-E299692ADCCA}"/>
              </a:ext>
            </a:extLst>
          </p:cNvPr>
          <p:cNvSpPr>
            <a:spLocks noGrp="1"/>
          </p:cNvSpPr>
          <p:nvPr>
            <p:ph idx="1"/>
          </p:nvPr>
        </p:nvSpPr>
        <p:spPr>
          <a:xfrm>
            <a:off x="304800" y="925218"/>
            <a:ext cx="6992645" cy="5003114"/>
          </a:xfrm>
        </p:spPr>
        <p:txBody>
          <a:bodyPr>
            <a:normAutofit/>
          </a:bodyPr>
          <a:lstStyle/>
          <a:p>
            <a:r>
              <a:rPr lang="en-US" sz="2000" dirty="0">
                <a:solidFill>
                  <a:srgbClr val="222222"/>
                </a:solidFill>
                <a:latin typeface="arial" panose="020B0604020202020204" pitchFamily="34" charset="0"/>
              </a:rPr>
              <a:t>Is the trend towards automation and data exchange in manufacturing technologies and processes which include cyber-physical systems (CPS), the internet of things (IoT), </a:t>
            </a:r>
            <a:r>
              <a:rPr lang="en-US" sz="2000" b="1" dirty="0">
                <a:solidFill>
                  <a:srgbClr val="222222"/>
                </a:solidFill>
                <a:latin typeface="arial" panose="020B0604020202020204" pitchFamily="34" charset="0"/>
              </a:rPr>
              <a:t>industrial</a:t>
            </a:r>
            <a:r>
              <a:rPr lang="en-US" sz="2000" dirty="0">
                <a:solidFill>
                  <a:srgbClr val="222222"/>
                </a:solidFill>
                <a:latin typeface="arial" panose="020B0604020202020204" pitchFamily="34" charset="0"/>
              </a:rPr>
              <a:t> internet of things (IIOT), cloud computing, cognitive computing and artificial intelligence.</a:t>
            </a:r>
            <a:endParaRPr lang="en-US" sz="2000" dirty="0">
              <a:latin typeface="+mj-lt"/>
            </a:endParaRPr>
          </a:p>
        </p:txBody>
      </p:sp>
      <p:pic>
        <p:nvPicPr>
          <p:cNvPr id="1028" name="Picture 4" descr="Industry 4.0 is an abstract and complex term consisting of many components when looking closely into our society and current digital trends.">
            <a:extLst>
              <a:ext uri="{FF2B5EF4-FFF2-40B4-BE49-F238E27FC236}">
                <a16:creationId xmlns:a16="http://schemas.microsoft.com/office/drawing/2014/main" id="{257ADE20-7102-4884-96D1-D96C153D1D0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t="25443" r="7032" b="11930"/>
          <a:stretch/>
        </p:blipFill>
        <p:spPr bwMode="auto">
          <a:xfrm>
            <a:off x="364732" y="2630046"/>
            <a:ext cx="6329683" cy="34309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3C2606-C6EA-495B-B271-5524587A5A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023708" y="2521577"/>
            <a:ext cx="4863492" cy="37116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123F90D-5EAD-448A-8E1A-1E09060150B6}"/>
              </a:ext>
            </a:extLst>
          </p:cNvPr>
          <p:cNvSpPr/>
          <p:nvPr/>
        </p:nvSpPr>
        <p:spPr>
          <a:xfrm>
            <a:off x="7160576" y="1050216"/>
            <a:ext cx="4863493" cy="122872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600" dirty="0">
                <a:solidFill>
                  <a:schemeClr val="bg1"/>
                </a:solidFill>
                <a:latin typeface="Open Sans"/>
              </a:rPr>
              <a:t>The rise of </a:t>
            </a:r>
            <a:r>
              <a:rPr lang="en-US" sz="1600" b="1" dirty="0">
                <a:solidFill>
                  <a:schemeClr val="accent4">
                    <a:lumMod val="60000"/>
                    <a:lumOff val="40000"/>
                  </a:schemeClr>
                </a:solidFill>
                <a:latin typeface="Open Sans"/>
              </a:rPr>
              <a:t>Industry 4.0 </a:t>
            </a:r>
            <a:r>
              <a:rPr lang="en-US" sz="1600" dirty="0">
                <a:solidFill>
                  <a:schemeClr val="bg1"/>
                </a:solidFill>
                <a:latin typeface="Open Sans"/>
              </a:rPr>
              <a:t>has introduced </a:t>
            </a:r>
            <a:r>
              <a:rPr lang="en-US" sz="1600" u="sng" dirty="0">
                <a:solidFill>
                  <a:schemeClr val="bg1"/>
                </a:solidFill>
                <a:latin typeface="Open Sans"/>
              </a:rPr>
              <a:t>a whole new range of security issues</a:t>
            </a:r>
            <a:r>
              <a:rPr lang="en-US" sz="1600" dirty="0">
                <a:solidFill>
                  <a:schemeClr val="bg1"/>
                </a:solidFill>
                <a:latin typeface="Open Sans"/>
              </a:rPr>
              <a:t> now that IT, operational technology (OT) and intellectual property have been integrated.</a:t>
            </a:r>
            <a:endParaRPr lang="en-US" sz="1600" dirty="0">
              <a:solidFill>
                <a:schemeClr val="bg1"/>
              </a:solidFill>
            </a:endParaRPr>
          </a:p>
        </p:txBody>
      </p:sp>
    </p:spTree>
    <p:extLst>
      <p:ext uri="{BB962C8B-B14F-4D97-AF65-F5344CB8AC3E}">
        <p14:creationId xmlns:p14="http://schemas.microsoft.com/office/powerpoint/2010/main" val="17774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D8CBB-E5CB-4E61-B227-7C88E364719C}"/>
              </a:ext>
            </a:extLst>
          </p:cNvPr>
          <p:cNvSpPr>
            <a:spLocks noGrp="1"/>
          </p:cNvSpPr>
          <p:nvPr>
            <p:ph type="title"/>
          </p:nvPr>
        </p:nvSpPr>
        <p:spPr/>
        <p:txBody>
          <a:bodyPr>
            <a:normAutofit fontScale="90000"/>
          </a:bodyPr>
          <a:lstStyle/>
          <a:p>
            <a:r>
              <a:rPr lang="en-US"/>
              <a:t>Longer lifetimes present new challenges</a:t>
            </a:r>
          </a:p>
        </p:txBody>
      </p:sp>
      <p:sp>
        <p:nvSpPr>
          <p:cNvPr id="7" name="Text Placeholder 10">
            <a:extLst>
              <a:ext uri="{FF2B5EF4-FFF2-40B4-BE49-F238E27FC236}">
                <a16:creationId xmlns:a16="http://schemas.microsoft.com/office/drawing/2014/main" id="{D97212C6-45C5-C24C-B852-E299692ADCCA}"/>
              </a:ext>
            </a:extLst>
          </p:cNvPr>
          <p:cNvSpPr>
            <a:spLocks noGrp="1"/>
          </p:cNvSpPr>
          <p:nvPr>
            <p:ph idx="1"/>
          </p:nvPr>
        </p:nvSpPr>
        <p:spPr>
          <a:xfrm>
            <a:off x="491402" y="5650248"/>
            <a:ext cx="6992645" cy="1050256"/>
          </a:xfrm>
        </p:spPr>
        <p:txBody>
          <a:bodyPr>
            <a:normAutofit/>
          </a:bodyPr>
          <a:lstStyle/>
          <a:p>
            <a:r>
              <a:rPr lang="en-US" sz="2000">
                <a:latin typeface="+mj-lt"/>
              </a:rPr>
              <a:t>Must support old devices with little/zero security</a:t>
            </a:r>
          </a:p>
          <a:p>
            <a:r>
              <a:rPr lang="en-US" sz="2000">
                <a:latin typeface="+mj-lt"/>
              </a:rPr>
              <a:t>Must ensure new devices are set up for the long term</a:t>
            </a:r>
          </a:p>
        </p:txBody>
      </p:sp>
      <p:pic>
        <p:nvPicPr>
          <p:cNvPr id="1028" name="Picture 4" descr="Industry 4.0 is an abstract and complex term consisting of many components when looking closely into our society and current digital trends.">
            <a:extLst>
              <a:ext uri="{FF2B5EF4-FFF2-40B4-BE49-F238E27FC236}">
                <a16:creationId xmlns:a16="http://schemas.microsoft.com/office/drawing/2014/main" id="{257ADE20-7102-4884-96D1-D96C153D1D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29" t="42715" r="7032" b="11931"/>
          <a:stretch/>
        </p:blipFill>
        <p:spPr bwMode="auto">
          <a:xfrm>
            <a:off x="1154364" y="3007272"/>
            <a:ext cx="6329683" cy="248472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Pentagon 5">
            <a:extLst>
              <a:ext uri="{FF2B5EF4-FFF2-40B4-BE49-F238E27FC236}">
                <a16:creationId xmlns:a16="http://schemas.microsoft.com/office/drawing/2014/main" id="{D37EF19E-AB4A-4899-BBB9-F94C7E6E0938}"/>
              </a:ext>
            </a:extLst>
          </p:cNvPr>
          <p:cNvSpPr/>
          <p:nvPr/>
        </p:nvSpPr>
        <p:spPr bwMode="auto">
          <a:xfrm>
            <a:off x="2629947" y="2703035"/>
            <a:ext cx="3488866" cy="27428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b="1" spc="120">
                <a:gradFill>
                  <a:gsLst>
                    <a:gs pos="0">
                      <a:srgbClr val="FFFFFF"/>
                    </a:gs>
                    <a:gs pos="100000">
                      <a:srgbClr val="FFFFFF"/>
                    </a:gs>
                  </a:gsLst>
                  <a:lin ang="5400000" scaled="0"/>
                </a:gradFill>
                <a:latin typeface="Segoe UI"/>
                <a:ea typeface="Segoe UI" pitchFamily="34" charset="0"/>
                <a:cs typeface="Segoe UI" pitchFamily="34" charset="0"/>
              </a:rPr>
              <a:t>OT DEVICE LIFETIME</a:t>
            </a:r>
          </a:p>
        </p:txBody>
      </p:sp>
      <p:sp>
        <p:nvSpPr>
          <p:cNvPr id="10" name="Arrow: Pentagon 9">
            <a:extLst>
              <a:ext uri="{FF2B5EF4-FFF2-40B4-BE49-F238E27FC236}">
                <a16:creationId xmlns:a16="http://schemas.microsoft.com/office/drawing/2014/main" id="{39A7076E-38E1-49F7-AF8E-EA8FD522E519}"/>
              </a:ext>
            </a:extLst>
          </p:cNvPr>
          <p:cNvSpPr/>
          <p:nvPr/>
        </p:nvSpPr>
        <p:spPr bwMode="auto">
          <a:xfrm>
            <a:off x="4161327" y="2396360"/>
            <a:ext cx="3420333" cy="27428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b="1" spc="120">
                <a:gradFill>
                  <a:gsLst>
                    <a:gs pos="0">
                      <a:srgbClr val="FFFFFF"/>
                    </a:gs>
                    <a:gs pos="100000">
                      <a:srgbClr val="FFFFFF"/>
                    </a:gs>
                  </a:gsLst>
                  <a:lin ang="5400000" scaled="0"/>
                </a:gradFill>
                <a:latin typeface="Segoe UI"/>
                <a:ea typeface="Segoe UI" pitchFamily="34" charset="0"/>
                <a:cs typeface="Segoe UI" pitchFamily="34" charset="0"/>
              </a:rPr>
              <a:t>OT DEVICE LIFETIME</a:t>
            </a:r>
          </a:p>
        </p:txBody>
      </p:sp>
      <p:sp>
        <p:nvSpPr>
          <p:cNvPr id="2" name="Speech Bubble: Rectangle 1">
            <a:extLst>
              <a:ext uri="{FF2B5EF4-FFF2-40B4-BE49-F238E27FC236}">
                <a16:creationId xmlns:a16="http://schemas.microsoft.com/office/drawing/2014/main" id="{DA42B831-CA29-4F85-BCFA-DAAB801A28E3}"/>
              </a:ext>
            </a:extLst>
          </p:cNvPr>
          <p:cNvSpPr/>
          <p:nvPr/>
        </p:nvSpPr>
        <p:spPr bwMode="auto">
          <a:xfrm>
            <a:off x="748863" y="1686642"/>
            <a:ext cx="2636508" cy="699735"/>
          </a:xfrm>
          <a:prstGeom prst="wedgeRectCallout">
            <a:avLst>
              <a:gd name="adj1" fmla="val 38414"/>
              <a:gd name="adj2" fmla="val 93541"/>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a typeface="Segoe UI" pitchFamily="34" charset="0"/>
                <a:cs typeface="Segoe UI" pitchFamily="34" charset="0"/>
              </a:rPr>
              <a:t>Some machines are 50-100 years old (often with digital retrofit added in last 20-30 years)</a:t>
            </a:r>
          </a:p>
        </p:txBody>
      </p:sp>
      <p:sp>
        <p:nvSpPr>
          <p:cNvPr id="4" name="Speech Bubble: Rectangle 3">
            <a:extLst>
              <a:ext uri="{FF2B5EF4-FFF2-40B4-BE49-F238E27FC236}">
                <a16:creationId xmlns:a16="http://schemas.microsoft.com/office/drawing/2014/main" id="{5B5DF127-4063-4996-B3EC-408A5F0D06C8}"/>
              </a:ext>
            </a:extLst>
          </p:cNvPr>
          <p:cNvSpPr/>
          <p:nvPr/>
        </p:nvSpPr>
        <p:spPr bwMode="auto">
          <a:xfrm>
            <a:off x="3735862" y="1350008"/>
            <a:ext cx="2382951" cy="699735"/>
          </a:xfrm>
          <a:prstGeom prst="wedgeRectCallout">
            <a:avLst>
              <a:gd name="adj1" fmla="val 42606"/>
              <a:gd name="adj2" fmla="val 9804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a typeface="Segoe UI" pitchFamily="34" charset="0"/>
                <a:cs typeface="Segoe UI" pitchFamily="34" charset="0"/>
              </a:rPr>
              <a:t>Hardware lifecycle warranty for 30-50years </a:t>
            </a:r>
          </a:p>
        </p:txBody>
      </p:sp>
      <p:sp>
        <p:nvSpPr>
          <p:cNvPr id="12" name="Arrow: Pentagon 11">
            <a:extLst>
              <a:ext uri="{FF2B5EF4-FFF2-40B4-BE49-F238E27FC236}">
                <a16:creationId xmlns:a16="http://schemas.microsoft.com/office/drawing/2014/main" id="{5051F6B7-ED41-47EB-A50B-0764ACF4BD1F}"/>
              </a:ext>
            </a:extLst>
          </p:cNvPr>
          <p:cNvSpPr/>
          <p:nvPr/>
        </p:nvSpPr>
        <p:spPr bwMode="auto">
          <a:xfrm>
            <a:off x="6267892" y="2089574"/>
            <a:ext cx="3818652" cy="27428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b="1" spc="120">
                <a:gradFill>
                  <a:gsLst>
                    <a:gs pos="0">
                      <a:srgbClr val="FFFFFF"/>
                    </a:gs>
                    <a:gs pos="100000">
                      <a:srgbClr val="FFFFFF"/>
                    </a:gs>
                  </a:gsLst>
                  <a:lin ang="5400000" scaled="0"/>
                </a:gradFill>
                <a:latin typeface="Segoe UI"/>
                <a:ea typeface="Segoe UI" pitchFamily="34" charset="0"/>
                <a:cs typeface="Segoe UI" pitchFamily="34" charset="0"/>
              </a:rPr>
              <a:t>OT DEVICE LIFETIME</a:t>
            </a:r>
          </a:p>
        </p:txBody>
      </p:sp>
      <p:pic>
        <p:nvPicPr>
          <p:cNvPr id="1030" name="Picture 6">
            <a:extLst>
              <a:ext uri="{FF2B5EF4-FFF2-40B4-BE49-F238E27FC236}">
                <a16:creationId xmlns:a16="http://schemas.microsoft.com/office/drawing/2014/main" id="{473C2606-C6EA-495B-B271-5524587A5A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7699902" y="3139281"/>
            <a:ext cx="2504884" cy="19116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017060A-1078-46FC-B882-87F6C965D4D5}"/>
              </a:ext>
            </a:extLst>
          </p:cNvPr>
          <p:cNvSpPr/>
          <p:nvPr/>
        </p:nvSpPr>
        <p:spPr bwMode="auto">
          <a:xfrm>
            <a:off x="7518581" y="5352991"/>
            <a:ext cx="3519055" cy="12815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a:solidFill>
                  <a:srgbClr val="FFFFFF"/>
                </a:solidFill>
                <a:ea typeface="Segoe UI" pitchFamily="34" charset="0"/>
                <a:cs typeface="Segoe UI" pitchFamily="34" charset="0"/>
              </a:rPr>
              <a:t>IMPORTANT! </a:t>
            </a:r>
            <a:br>
              <a:rPr lang="en-US" sz="1600" b="1">
                <a:solidFill>
                  <a:srgbClr val="FFFFFF"/>
                </a:solidFill>
                <a:ea typeface="Segoe UI" pitchFamily="34" charset="0"/>
                <a:cs typeface="Segoe UI" pitchFamily="34" charset="0"/>
              </a:rPr>
            </a:br>
            <a:r>
              <a:rPr lang="en-US" sz="1600">
                <a:solidFill>
                  <a:srgbClr val="FFFFFF"/>
                </a:solidFill>
                <a:ea typeface="Segoe UI" pitchFamily="34" charset="0"/>
                <a:cs typeface="Segoe UI" pitchFamily="34" charset="0"/>
              </a:rPr>
              <a:t>Many devices are in remote locations hundreds of kilometers away from support technicians</a:t>
            </a:r>
          </a:p>
        </p:txBody>
      </p:sp>
      <p:sp>
        <p:nvSpPr>
          <p:cNvPr id="16" name="Arrow: Pentagon 15">
            <a:extLst>
              <a:ext uri="{FF2B5EF4-FFF2-40B4-BE49-F238E27FC236}">
                <a16:creationId xmlns:a16="http://schemas.microsoft.com/office/drawing/2014/main" id="{48131AFC-4AD1-4BE1-B6F0-3371CE2F0978}"/>
              </a:ext>
            </a:extLst>
          </p:cNvPr>
          <p:cNvSpPr/>
          <p:nvPr/>
        </p:nvSpPr>
        <p:spPr bwMode="auto">
          <a:xfrm>
            <a:off x="6365938" y="1775462"/>
            <a:ext cx="413234" cy="27428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200" b="1" spc="12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Speech Bubble: Rectangle 18">
            <a:extLst>
              <a:ext uri="{FF2B5EF4-FFF2-40B4-BE49-F238E27FC236}">
                <a16:creationId xmlns:a16="http://schemas.microsoft.com/office/drawing/2014/main" id="{57BB51EF-2910-438A-97DC-2C823379047B}"/>
              </a:ext>
            </a:extLst>
          </p:cNvPr>
          <p:cNvSpPr/>
          <p:nvPr/>
        </p:nvSpPr>
        <p:spPr bwMode="auto">
          <a:xfrm>
            <a:off x="6779172" y="1021665"/>
            <a:ext cx="1034445" cy="534175"/>
          </a:xfrm>
          <a:prstGeom prst="wedgeRectCallout">
            <a:avLst>
              <a:gd name="adj1" fmla="val -89117"/>
              <a:gd name="adj2" fmla="val 8751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a typeface="Segoe UI" pitchFamily="34" charset="0"/>
                <a:cs typeface="Segoe UI" pitchFamily="34" charset="0"/>
              </a:rPr>
              <a:t>IT Device Lifetime</a:t>
            </a:r>
          </a:p>
        </p:txBody>
      </p:sp>
      <p:sp>
        <p:nvSpPr>
          <p:cNvPr id="20" name="Speech Bubble: Rectangle 19">
            <a:extLst>
              <a:ext uri="{FF2B5EF4-FFF2-40B4-BE49-F238E27FC236}">
                <a16:creationId xmlns:a16="http://schemas.microsoft.com/office/drawing/2014/main" id="{FF579AAE-F0E0-4084-9397-103F17CB62FE}"/>
              </a:ext>
            </a:extLst>
          </p:cNvPr>
          <p:cNvSpPr/>
          <p:nvPr/>
        </p:nvSpPr>
        <p:spPr bwMode="auto">
          <a:xfrm>
            <a:off x="8046983" y="1350008"/>
            <a:ext cx="1810407" cy="534175"/>
          </a:xfrm>
          <a:prstGeom prst="wedgeRectCallout">
            <a:avLst>
              <a:gd name="adj1" fmla="val -89117"/>
              <a:gd name="adj2" fmla="val 8751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err="1">
                <a:solidFill>
                  <a:srgbClr val="FFFFFF"/>
                </a:solidFill>
                <a:ea typeface="Segoe UI" pitchFamily="34" charset="0"/>
                <a:cs typeface="Segoe UI" pitchFamily="34" charset="0"/>
              </a:rPr>
              <a:t>IIoT</a:t>
            </a:r>
            <a:r>
              <a:rPr lang="en-US" sz="1200">
                <a:solidFill>
                  <a:srgbClr val="FFFFFF"/>
                </a:solidFill>
                <a:ea typeface="Segoe UI" pitchFamily="34" charset="0"/>
                <a:cs typeface="Segoe UI" pitchFamily="34" charset="0"/>
              </a:rPr>
              <a:t>/IoT could have long lifetime</a:t>
            </a:r>
          </a:p>
        </p:txBody>
      </p:sp>
    </p:spTree>
    <p:extLst>
      <p:ext uri="{BB962C8B-B14F-4D97-AF65-F5344CB8AC3E}">
        <p14:creationId xmlns:p14="http://schemas.microsoft.com/office/powerpoint/2010/main" val="192234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43CE-839C-FE4A-B0B6-DFF8FEF13DFE}"/>
              </a:ext>
            </a:extLst>
          </p:cNvPr>
          <p:cNvSpPr>
            <a:spLocks noGrp="1"/>
          </p:cNvSpPr>
          <p:nvPr>
            <p:ph type="title"/>
          </p:nvPr>
        </p:nvSpPr>
        <p:spPr/>
        <p:txBody>
          <a:bodyPr>
            <a:noAutofit/>
          </a:bodyPr>
          <a:lstStyle/>
          <a:p>
            <a:r>
              <a:rPr lang="en-US" dirty="0"/>
              <a:t>IoT/OT cyber risk = business risk</a:t>
            </a:r>
          </a:p>
        </p:txBody>
      </p:sp>
      <p:sp>
        <p:nvSpPr>
          <p:cNvPr id="4" name="Slide Number Placeholder 3">
            <a:extLst>
              <a:ext uri="{FF2B5EF4-FFF2-40B4-BE49-F238E27FC236}">
                <a16:creationId xmlns:a16="http://schemas.microsoft.com/office/drawing/2014/main" id="{727519BC-54D9-8445-8F5A-22DEF15D35F1}"/>
              </a:ext>
            </a:extLst>
          </p:cNvPr>
          <p:cNvSpPr>
            <a:spLocks noGrp="1"/>
          </p:cNvSpPr>
          <p:nvPr>
            <p:ph type="sldNum" sz="quarter" idx="12"/>
          </p:nvPr>
        </p:nvSpPr>
        <p:spPr>
          <a:xfrm>
            <a:off x="11539883" y="6167158"/>
            <a:ext cx="549166" cy="3651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tint val="75000"/>
                  </a:schemeClr>
                </a:solidFill>
                <a:latin typeface="Franklin Gothic Book" panose="020B05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A77C74-7F25-4AE3-B3E1-4EE3C02A2FC3}" type="slidenum">
              <a:rPr kumimoji="0" lang="en-US" sz="1000" b="0" i="0" u="none" strike="noStrike" kern="1200" cap="none" spc="0" normalizeH="0" baseline="0" noProof="0" smtClean="0">
                <a:ln>
                  <a:noFill/>
                </a:ln>
                <a:solidFill>
                  <a:srgbClr val="000000">
                    <a:tint val="75000"/>
                  </a:srgbClr>
                </a:solidFill>
                <a:effectLst/>
                <a:uLnTx/>
                <a:uFillTx/>
                <a:latin typeface="Franklin Gothic Book" panose="020B05030201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tint val="75000"/>
                </a:srgbClr>
              </a:solidFill>
              <a:effectLst/>
              <a:uLnTx/>
              <a:uFillTx/>
              <a:latin typeface="Franklin Gothic Book" panose="020B0503020102020204" pitchFamily="34" charset="0"/>
              <a:ea typeface="+mn-ea"/>
              <a:cs typeface="+mn-cs"/>
            </a:endParaRPr>
          </a:p>
        </p:txBody>
      </p:sp>
      <p:grpSp>
        <p:nvGrpSpPr>
          <p:cNvPr id="12" name="Group 11">
            <a:extLst>
              <a:ext uri="{FF2B5EF4-FFF2-40B4-BE49-F238E27FC236}">
                <a16:creationId xmlns:a16="http://schemas.microsoft.com/office/drawing/2014/main" id="{1CFD82BB-4889-8F40-90E0-E13BDDF95399}"/>
              </a:ext>
            </a:extLst>
          </p:cNvPr>
          <p:cNvGrpSpPr/>
          <p:nvPr/>
        </p:nvGrpSpPr>
        <p:grpSpPr>
          <a:xfrm>
            <a:off x="7895731" y="1341729"/>
            <a:ext cx="3991471" cy="4484401"/>
            <a:chOff x="8094511" y="1530921"/>
            <a:chExt cx="3991471" cy="4484401"/>
          </a:xfrm>
        </p:grpSpPr>
        <p:sp>
          <p:nvSpPr>
            <p:cNvPr id="16" name="Rectangle 15">
              <a:extLst>
                <a:ext uri="{FF2B5EF4-FFF2-40B4-BE49-F238E27FC236}">
                  <a16:creationId xmlns:a16="http://schemas.microsoft.com/office/drawing/2014/main" id="{3794230C-C156-C742-9E83-16D850AFFA35}"/>
                </a:ext>
              </a:extLst>
            </p:cNvPr>
            <p:cNvSpPr/>
            <p:nvPr/>
          </p:nvSpPr>
          <p:spPr>
            <a:xfrm>
              <a:off x="8186531" y="3891664"/>
              <a:ext cx="3899451"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Compliance violations, legal liability &amp; brand impact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Franklin Gothic Boo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8D4"/>
                  </a:solidFill>
                  <a:effectLst/>
                  <a:uLnTx/>
                  <a:uFillTx/>
                  <a:latin typeface="Franklin Gothic Book"/>
                  <a:ea typeface="+mn-ea"/>
                  <a:cs typeface="+mn-cs"/>
                </a:rPr>
                <a:t>USCG reports port cargo handling equipment compromised via Ryuk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8D4"/>
                  </a:solidFill>
                  <a:effectLst/>
                  <a:uLnTx/>
                  <a:uFillTx/>
                  <a:latin typeface="Franklin Gothic Book"/>
                  <a:ea typeface="+mn-ea"/>
                  <a:cs typeface="+mn-cs"/>
                </a:rPr>
                <a:t>TRITON attack on safety controllers of petrochemical facility</a:t>
              </a:r>
            </a:p>
          </p:txBody>
        </p:sp>
        <p:sp>
          <p:nvSpPr>
            <p:cNvPr id="6" name="Rectangle 5">
              <a:extLst>
                <a:ext uri="{FF2B5EF4-FFF2-40B4-BE49-F238E27FC236}">
                  <a16:creationId xmlns:a16="http://schemas.microsoft.com/office/drawing/2014/main" id="{DED79F4C-61C5-1948-88D0-49F3EDD9829D}"/>
                </a:ext>
              </a:extLst>
            </p:cNvPr>
            <p:cNvSpPr/>
            <p:nvPr/>
          </p:nvSpPr>
          <p:spPr>
            <a:xfrm>
              <a:off x="8818011" y="2294159"/>
              <a:ext cx="1970732" cy="1015663"/>
            </a:xfrm>
            <a:prstGeom prst="rect">
              <a:avLst/>
            </a:prstGeom>
            <a:solidFill>
              <a:schemeClr val="accent2"/>
            </a:solidFill>
          </p:spPr>
          <p:txBody>
            <a:bodyPr wrap="square">
              <a:spAutoFit/>
            </a:body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Demi"/>
                  <a:ea typeface="+mn-ea"/>
                  <a:cs typeface="+mn-cs"/>
                </a:rPr>
                <a:t>Safety &amp; environmental incidents</a:t>
              </a:r>
            </a:p>
          </p:txBody>
        </p:sp>
        <p:pic>
          <p:nvPicPr>
            <p:cNvPr id="33" name="Graphic 32">
              <a:extLst>
                <a:ext uri="{FF2B5EF4-FFF2-40B4-BE49-F238E27FC236}">
                  <a16:creationId xmlns:a16="http://schemas.microsoft.com/office/drawing/2014/main" id="{F2C6D321-5558-A44C-811B-400D6F213C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6503" y="1530921"/>
              <a:ext cx="540252" cy="540252"/>
            </a:xfrm>
            <a:prstGeom prst="rect">
              <a:avLst/>
            </a:prstGeom>
          </p:spPr>
        </p:pic>
        <p:sp>
          <p:nvSpPr>
            <p:cNvPr id="49" name="Triangle 48">
              <a:extLst>
                <a:ext uri="{FF2B5EF4-FFF2-40B4-BE49-F238E27FC236}">
                  <a16:creationId xmlns:a16="http://schemas.microsoft.com/office/drawing/2014/main" id="{F8723A69-01F5-AF49-ACBF-1BD2970852DC}"/>
                </a:ext>
              </a:extLst>
            </p:cNvPr>
            <p:cNvSpPr/>
            <p:nvPr/>
          </p:nvSpPr>
          <p:spPr>
            <a:xfrm rot="10800000">
              <a:off x="9660440" y="3516488"/>
              <a:ext cx="312379" cy="24677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Franklin Gothic Book"/>
                <a:ea typeface="+mn-ea"/>
                <a:cs typeface="+mn-cs"/>
              </a:endParaRPr>
            </a:p>
          </p:txBody>
        </p:sp>
        <p:cxnSp>
          <p:nvCxnSpPr>
            <p:cNvPr id="13" name="Straight Connector 12">
              <a:extLst>
                <a:ext uri="{FF2B5EF4-FFF2-40B4-BE49-F238E27FC236}">
                  <a16:creationId xmlns:a16="http://schemas.microsoft.com/office/drawing/2014/main" id="{A6A2EB1E-1472-3E40-9AA1-CB281FFB0CD8}"/>
                </a:ext>
              </a:extLst>
            </p:cNvPr>
            <p:cNvCxnSpPr>
              <a:cxnSpLocks/>
            </p:cNvCxnSpPr>
            <p:nvPr/>
          </p:nvCxnSpPr>
          <p:spPr>
            <a:xfrm>
              <a:off x="8094511" y="1968207"/>
              <a:ext cx="0" cy="2220908"/>
            </a:xfrm>
            <a:prstGeom prst="line">
              <a:avLst/>
            </a:prstGeom>
            <a:ln w="12700">
              <a:solidFill>
                <a:srgbClr val="8C8C8F">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FE39C22-5BE4-8748-BCB7-433D4DABABBE}"/>
              </a:ext>
            </a:extLst>
          </p:cNvPr>
          <p:cNvGrpSpPr/>
          <p:nvPr/>
        </p:nvGrpSpPr>
        <p:grpSpPr>
          <a:xfrm>
            <a:off x="684923" y="1300959"/>
            <a:ext cx="3321423" cy="4525171"/>
            <a:chOff x="883703" y="1490151"/>
            <a:chExt cx="3321423" cy="4525171"/>
          </a:xfrm>
        </p:grpSpPr>
        <p:sp>
          <p:nvSpPr>
            <p:cNvPr id="15" name="Rectangle 14">
              <a:extLst>
                <a:ext uri="{FF2B5EF4-FFF2-40B4-BE49-F238E27FC236}">
                  <a16:creationId xmlns:a16="http://schemas.microsoft.com/office/drawing/2014/main" id="{E1633328-2A64-954D-832D-B8CDA6094F9F}"/>
                </a:ext>
              </a:extLst>
            </p:cNvPr>
            <p:cNvSpPr/>
            <p:nvPr/>
          </p:nvSpPr>
          <p:spPr>
            <a:xfrm>
              <a:off x="883703" y="3891664"/>
              <a:ext cx="3321423"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Financial </a:t>
              </a:r>
              <a:b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b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losses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Franklin Gothic Boo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8D4"/>
                  </a:solidFill>
                  <a:effectLst/>
                  <a:uLnTx/>
                  <a:uFillTx/>
                  <a:latin typeface="Franklin Gothic Book"/>
                  <a:ea typeface="+mn-ea"/>
                  <a:cs typeface="+mn-cs"/>
                </a:rPr>
                <a:t>Top 6 firms impacted by NotPetya lost $129- $870M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8D4"/>
                  </a:solidFill>
                  <a:effectLst/>
                  <a:uLnTx/>
                  <a:uFillTx/>
                  <a:latin typeface="Franklin Gothic Book"/>
                  <a:ea typeface="+mn-ea"/>
                  <a:cs typeface="+mn-cs"/>
                </a:rPr>
                <a:t>Norsk Hydro lost $71M due to LockerGoga attack</a:t>
              </a:r>
            </a:p>
          </p:txBody>
        </p:sp>
        <p:grpSp>
          <p:nvGrpSpPr>
            <p:cNvPr id="3" name="Group 2">
              <a:extLst>
                <a:ext uri="{FF2B5EF4-FFF2-40B4-BE49-F238E27FC236}">
                  <a16:creationId xmlns:a16="http://schemas.microsoft.com/office/drawing/2014/main" id="{94497FC6-1099-7746-9B33-7DA49A64EF03}"/>
                </a:ext>
              </a:extLst>
            </p:cNvPr>
            <p:cNvGrpSpPr/>
            <p:nvPr/>
          </p:nvGrpSpPr>
          <p:grpSpPr>
            <a:xfrm>
              <a:off x="1733446" y="1490151"/>
              <a:ext cx="1476687" cy="2273108"/>
              <a:chOff x="1733446" y="1490151"/>
              <a:chExt cx="1476687" cy="2273108"/>
            </a:xfrm>
          </p:grpSpPr>
          <p:sp>
            <p:nvSpPr>
              <p:cNvPr id="5" name="Rectangle 4">
                <a:extLst>
                  <a:ext uri="{FF2B5EF4-FFF2-40B4-BE49-F238E27FC236}">
                    <a16:creationId xmlns:a16="http://schemas.microsoft.com/office/drawing/2014/main" id="{C91FF280-8E25-7740-BE9B-693866CAC274}"/>
                  </a:ext>
                </a:extLst>
              </p:cNvPr>
              <p:cNvSpPr/>
              <p:nvPr/>
            </p:nvSpPr>
            <p:spPr>
              <a:xfrm>
                <a:off x="1733446" y="2448047"/>
                <a:ext cx="1476687" cy="707886"/>
              </a:xfrm>
              <a:prstGeom prst="rect">
                <a:avLst/>
              </a:prstGeom>
              <a:solidFill>
                <a:schemeClr val="accent2"/>
              </a:solidFill>
            </p:spPr>
            <p:txBody>
              <a:bodyPr wrap="none">
                <a:spAutoFit/>
              </a:body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Demi"/>
                    <a:ea typeface="+mn-ea"/>
                    <a:cs typeface="+mn-cs"/>
                  </a:rPr>
                  <a:t>Production </a:t>
                </a:r>
                <a:br>
                  <a:rPr kumimoji="0" lang="en-US" sz="2000" b="0" i="0" u="none" strike="noStrike" kern="1200" cap="none" spc="0" normalizeH="0" baseline="0" noProof="0" dirty="0">
                    <a:ln>
                      <a:noFill/>
                    </a:ln>
                    <a:solidFill>
                      <a:srgbClr val="FFFFFF"/>
                    </a:solidFill>
                    <a:effectLst/>
                    <a:uLnTx/>
                    <a:uFillTx/>
                    <a:latin typeface="Franklin Gothic Demi"/>
                    <a:ea typeface="+mn-ea"/>
                    <a:cs typeface="+mn-cs"/>
                  </a:rPr>
                </a:br>
                <a:r>
                  <a:rPr kumimoji="0" lang="en-US" sz="2000" b="0" i="0" u="none" strike="noStrike" kern="1200" cap="none" spc="0" normalizeH="0" baseline="0" noProof="0" dirty="0">
                    <a:ln>
                      <a:noFill/>
                    </a:ln>
                    <a:solidFill>
                      <a:srgbClr val="FFFFFF"/>
                    </a:solidFill>
                    <a:effectLst/>
                    <a:uLnTx/>
                    <a:uFillTx/>
                    <a:latin typeface="Franklin Gothic Demi"/>
                    <a:ea typeface="+mn-ea"/>
                    <a:cs typeface="+mn-cs"/>
                  </a:rPr>
                  <a:t>downtime</a:t>
                </a:r>
              </a:p>
            </p:txBody>
          </p:sp>
          <p:pic>
            <p:nvPicPr>
              <p:cNvPr id="37" name="Graphic 36">
                <a:extLst>
                  <a:ext uri="{FF2B5EF4-FFF2-40B4-BE49-F238E27FC236}">
                    <a16:creationId xmlns:a16="http://schemas.microsoft.com/office/drawing/2014/main" id="{963105FA-1C30-BF4C-B28E-8D3A8ADDF4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60893" y="1490151"/>
                <a:ext cx="621792" cy="621792"/>
              </a:xfrm>
              <a:prstGeom prst="rect">
                <a:avLst/>
              </a:prstGeom>
            </p:spPr>
          </p:pic>
          <p:sp>
            <p:nvSpPr>
              <p:cNvPr id="48" name="Triangle 47">
                <a:extLst>
                  <a:ext uri="{FF2B5EF4-FFF2-40B4-BE49-F238E27FC236}">
                    <a16:creationId xmlns:a16="http://schemas.microsoft.com/office/drawing/2014/main" id="{18702050-87C0-FC4D-B9F9-B961B4469F68}"/>
                  </a:ext>
                </a:extLst>
              </p:cNvPr>
              <p:cNvSpPr/>
              <p:nvPr/>
            </p:nvSpPr>
            <p:spPr>
              <a:xfrm rot="10800000">
                <a:off x="2315600" y="3516487"/>
                <a:ext cx="312379" cy="24677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grpSp>
      <p:grpSp>
        <p:nvGrpSpPr>
          <p:cNvPr id="11" name="Group 10">
            <a:extLst>
              <a:ext uri="{FF2B5EF4-FFF2-40B4-BE49-F238E27FC236}">
                <a16:creationId xmlns:a16="http://schemas.microsoft.com/office/drawing/2014/main" id="{DC51E937-5C08-944F-896E-A22B92724CC7}"/>
              </a:ext>
            </a:extLst>
          </p:cNvPr>
          <p:cNvGrpSpPr/>
          <p:nvPr/>
        </p:nvGrpSpPr>
        <p:grpSpPr>
          <a:xfrm>
            <a:off x="4032357" y="1376328"/>
            <a:ext cx="3591151" cy="4449802"/>
            <a:chOff x="4231137" y="1565520"/>
            <a:chExt cx="3591151" cy="4449802"/>
          </a:xfrm>
        </p:grpSpPr>
        <p:sp>
          <p:nvSpPr>
            <p:cNvPr id="18" name="Rectangle 17">
              <a:extLst>
                <a:ext uri="{FF2B5EF4-FFF2-40B4-BE49-F238E27FC236}">
                  <a16:creationId xmlns:a16="http://schemas.microsoft.com/office/drawing/2014/main" id="{06CAC315-713E-1C44-852E-8EE161DFC7B1}"/>
                </a:ext>
              </a:extLst>
            </p:cNvPr>
            <p:cNvSpPr/>
            <p:nvPr/>
          </p:nvSpPr>
          <p:spPr>
            <a:xfrm>
              <a:off x="4500864" y="3891664"/>
              <a:ext cx="3321424"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Reduced </a:t>
              </a:r>
              <a:b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br>
              <a:r>
                <a:rPr kumimoji="0" lang="en-US" sz="2000" b="0" i="0" u="none" strike="noStrike" kern="1200" cap="none" spc="0" normalizeH="0" baseline="0" noProof="0" dirty="0">
                  <a:ln>
                    <a:noFill/>
                  </a:ln>
                  <a:solidFill>
                    <a:srgbClr val="000000"/>
                  </a:solidFill>
                  <a:effectLst/>
                  <a:uLnTx/>
                  <a:uFillTx/>
                  <a:latin typeface="Franklin Gothic Book"/>
                  <a:ea typeface="+mn-ea"/>
                  <a:cs typeface="+mn-cs"/>
                </a:rPr>
                <a:t>competitive posture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Franklin Gothic Boo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78D4"/>
                  </a:solidFill>
                  <a:effectLst/>
                  <a:uLnTx/>
                  <a:uFillTx/>
                  <a:latin typeface="Franklin Gothic Book"/>
                  <a:ea typeface="+mn-ea"/>
                  <a:cs typeface="+mn-cs"/>
                </a:rPr>
                <a:t>Manufacturing firms are 8x more likely to be breached for theft of trade secrets than other verticals </a:t>
              </a:r>
              <a:r>
                <a:rPr kumimoji="0" lang="en-US" sz="1200" b="0" i="1" u="none" strike="noStrike" kern="1200" cap="none" spc="0" normalizeH="0" baseline="0" noProof="0" dirty="0">
                  <a:ln>
                    <a:noFill/>
                  </a:ln>
                  <a:solidFill>
                    <a:srgbClr val="0078D4"/>
                  </a:solidFill>
                  <a:effectLst/>
                  <a:uLnTx/>
                  <a:uFillTx/>
                  <a:latin typeface="Franklin Gothic Book"/>
                  <a:ea typeface="+mn-ea"/>
                  <a:cs typeface="+mn-cs"/>
                </a:rPr>
                <a:t>(2020 DBIR)</a:t>
              </a:r>
              <a:endParaRPr kumimoji="0" lang="en-US" sz="1800" b="0" i="1" u="none" strike="noStrike" kern="1200" cap="none" spc="0" normalizeH="0" baseline="0" noProof="0" dirty="0">
                <a:ln>
                  <a:noFill/>
                </a:ln>
                <a:solidFill>
                  <a:srgbClr val="0078D4"/>
                </a:solidFill>
                <a:effectLst/>
                <a:uLnTx/>
                <a:uFillTx/>
                <a:latin typeface="Franklin Gothic Book"/>
                <a:ea typeface="+mn-ea"/>
                <a:cs typeface="+mn-cs"/>
              </a:endParaRPr>
            </a:p>
          </p:txBody>
        </p:sp>
        <p:sp>
          <p:nvSpPr>
            <p:cNvPr id="10" name="Rectangle 9">
              <a:extLst>
                <a:ext uri="{FF2B5EF4-FFF2-40B4-BE49-F238E27FC236}">
                  <a16:creationId xmlns:a16="http://schemas.microsoft.com/office/drawing/2014/main" id="{F6BF59A5-2432-CF4E-8167-5FF67A0331AA}"/>
                </a:ext>
              </a:extLst>
            </p:cNvPr>
            <p:cNvSpPr/>
            <p:nvPr/>
          </p:nvSpPr>
          <p:spPr>
            <a:xfrm>
              <a:off x="4938188" y="2448047"/>
              <a:ext cx="2446777" cy="707886"/>
            </a:xfrm>
            <a:prstGeom prst="rect">
              <a:avLst/>
            </a:prstGeom>
            <a:solidFill>
              <a:schemeClr val="accent2"/>
            </a:solidFill>
          </p:spPr>
          <p:txBody>
            <a:bodyPr wrap="square">
              <a:spAutoFit/>
            </a:body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Demi"/>
                  <a:ea typeface="+mn-ea"/>
                  <a:cs typeface="+mn-cs"/>
                </a:rPr>
                <a:t>Loss of sensitive intellectual property</a:t>
              </a:r>
              <a:r>
                <a:rPr kumimoji="0" lang="en-US" sz="2000" b="0" i="0" u="none" strike="noStrike" kern="1200" cap="none" spc="0" normalizeH="0" baseline="0" noProof="0" dirty="0">
                  <a:ln>
                    <a:noFill/>
                  </a:ln>
                  <a:solidFill>
                    <a:srgbClr val="FDBB28"/>
                  </a:solidFill>
                  <a:effectLst/>
                  <a:uLnTx/>
                  <a:uFillTx/>
                  <a:latin typeface="Franklin Gothic Demi"/>
                  <a:ea typeface="+mn-ea"/>
                  <a:cs typeface="+mn-cs"/>
                </a:rPr>
                <a:t> </a:t>
              </a:r>
            </a:p>
          </p:txBody>
        </p:sp>
        <p:pic>
          <p:nvPicPr>
            <p:cNvPr id="27" name="Graphic 26">
              <a:extLst>
                <a:ext uri="{FF2B5EF4-FFF2-40B4-BE49-F238E27FC236}">
                  <a16:creationId xmlns:a16="http://schemas.microsoft.com/office/drawing/2014/main" id="{75DA3728-64EF-424B-87CF-D1DC1646E38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90207" y="1565520"/>
              <a:ext cx="542738" cy="471055"/>
            </a:xfrm>
            <a:prstGeom prst="rect">
              <a:avLst/>
            </a:prstGeom>
          </p:spPr>
        </p:pic>
        <p:sp>
          <p:nvSpPr>
            <p:cNvPr id="51" name="Triangle 50">
              <a:extLst>
                <a:ext uri="{FF2B5EF4-FFF2-40B4-BE49-F238E27FC236}">
                  <a16:creationId xmlns:a16="http://schemas.microsoft.com/office/drawing/2014/main" id="{AE84329A-E462-FD49-8954-75880CF09F23}"/>
                </a:ext>
              </a:extLst>
            </p:cNvPr>
            <p:cNvSpPr/>
            <p:nvPr/>
          </p:nvSpPr>
          <p:spPr>
            <a:xfrm rot="10800000">
              <a:off x="6005387" y="3516487"/>
              <a:ext cx="312379" cy="24677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cxnSp>
          <p:nvCxnSpPr>
            <p:cNvPr id="53" name="Straight Connector 52">
              <a:extLst>
                <a:ext uri="{FF2B5EF4-FFF2-40B4-BE49-F238E27FC236}">
                  <a16:creationId xmlns:a16="http://schemas.microsoft.com/office/drawing/2014/main" id="{174EE20E-1066-8B4A-81CC-CFA630524844}"/>
                </a:ext>
              </a:extLst>
            </p:cNvPr>
            <p:cNvCxnSpPr>
              <a:cxnSpLocks/>
            </p:cNvCxnSpPr>
            <p:nvPr/>
          </p:nvCxnSpPr>
          <p:spPr>
            <a:xfrm>
              <a:off x="4231137" y="1968207"/>
              <a:ext cx="0" cy="2220908"/>
            </a:xfrm>
            <a:prstGeom prst="line">
              <a:avLst/>
            </a:prstGeom>
            <a:ln w="12700">
              <a:solidFill>
                <a:srgbClr val="8C8C8F">
                  <a:alpha val="5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73BC3583-CCF3-9C48-910A-98D52685969E}"/>
              </a:ext>
            </a:extLst>
          </p:cNvPr>
          <p:cNvSpPr/>
          <p:nvPr/>
        </p:nvSpPr>
        <p:spPr>
          <a:xfrm>
            <a:off x="6657648" y="6221492"/>
            <a:ext cx="121128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Franklin Gothic Book"/>
                <a:ea typeface="+mn-ea"/>
                <a:cs typeface="+mn-cs"/>
              </a:rPr>
              <a:t>Confidential</a:t>
            </a:r>
          </a:p>
        </p:txBody>
      </p:sp>
    </p:spTree>
    <p:extLst>
      <p:ext uri="{BB962C8B-B14F-4D97-AF65-F5344CB8AC3E}">
        <p14:creationId xmlns:p14="http://schemas.microsoft.com/office/powerpoint/2010/main" val="407763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1192-EF77-A84D-A410-D3CE6D12ADEE}"/>
              </a:ext>
            </a:extLst>
          </p:cNvPr>
          <p:cNvSpPr>
            <a:spLocks noGrp="1"/>
          </p:cNvSpPr>
          <p:nvPr>
            <p:ph type="title"/>
          </p:nvPr>
        </p:nvSpPr>
        <p:spPr>
          <a:xfrm>
            <a:off x="588263" y="457200"/>
            <a:ext cx="11018520" cy="492443"/>
          </a:xfrm>
        </p:spPr>
        <p:txBody>
          <a:bodyPr/>
          <a:lstStyle/>
          <a:p>
            <a:r>
              <a:rPr lang="en-US" sz="3200" dirty="0"/>
              <a:t>Challenges Defender for IoT (CyberX) Addresses for Clients</a:t>
            </a:r>
          </a:p>
        </p:txBody>
      </p:sp>
      <p:grpSp>
        <p:nvGrpSpPr>
          <p:cNvPr id="37" name="Group 36">
            <a:extLst>
              <a:ext uri="{FF2B5EF4-FFF2-40B4-BE49-F238E27FC236}">
                <a16:creationId xmlns:a16="http://schemas.microsoft.com/office/drawing/2014/main" id="{3B85177C-039E-4D4A-9818-1AF71A2E67C7}"/>
              </a:ext>
            </a:extLst>
          </p:cNvPr>
          <p:cNvGrpSpPr/>
          <p:nvPr/>
        </p:nvGrpSpPr>
        <p:grpSpPr>
          <a:xfrm>
            <a:off x="461703" y="1247363"/>
            <a:ext cx="5948123" cy="1502187"/>
            <a:chOff x="461703" y="1247363"/>
            <a:chExt cx="5948123" cy="1502187"/>
          </a:xfrm>
        </p:grpSpPr>
        <p:sp>
          <p:nvSpPr>
            <p:cNvPr id="3" name="Content Placeholder 2">
              <a:extLst>
                <a:ext uri="{FF2B5EF4-FFF2-40B4-BE49-F238E27FC236}">
                  <a16:creationId xmlns:a16="http://schemas.microsoft.com/office/drawing/2014/main" id="{858CDC0B-BCD0-4F4D-A39F-54F2AB606C88}"/>
                </a:ext>
              </a:extLst>
            </p:cNvPr>
            <p:cNvSpPr txBox="1">
              <a:spLocks/>
            </p:cNvSpPr>
            <p:nvPr/>
          </p:nvSpPr>
          <p:spPr>
            <a:xfrm>
              <a:off x="1094876" y="1792288"/>
              <a:ext cx="5314950" cy="95726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What devices do we have &amp; how are they communicating — so we can easily implement better segmentation &amp; zero-trust policies?</a:t>
              </a:r>
            </a:p>
          </p:txBody>
        </p:sp>
        <p:grpSp>
          <p:nvGrpSpPr>
            <p:cNvPr id="4" name="Group 3">
              <a:extLst>
                <a:ext uri="{FF2B5EF4-FFF2-40B4-BE49-F238E27FC236}">
                  <a16:creationId xmlns:a16="http://schemas.microsoft.com/office/drawing/2014/main" id="{58043132-BB99-0B45-9C98-E5C40372BADB}"/>
                </a:ext>
              </a:extLst>
            </p:cNvPr>
            <p:cNvGrpSpPr/>
            <p:nvPr/>
          </p:nvGrpSpPr>
          <p:grpSpPr>
            <a:xfrm>
              <a:off x="461703" y="1247363"/>
              <a:ext cx="3119632" cy="595479"/>
              <a:chOff x="461703" y="1354238"/>
              <a:chExt cx="3119632" cy="595479"/>
            </a:xfrm>
          </p:grpSpPr>
          <p:grpSp>
            <p:nvGrpSpPr>
              <p:cNvPr id="5" name="Group 4">
                <a:extLst>
                  <a:ext uri="{FF2B5EF4-FFF2-40B4-BE49-F238E27FC236}">
                    <a16:creationId xmlns:a16="http://schemas.microsoft.com/office/drawing/2014/main" id="{11CC20F0-8E2F-4F40-BE4C-DD592288DFBB}"/>
                  </a:ext>
                </a:extLst>
              </p:cNvPr>
              <p:cNvGrpSpPr/>
              <p:nvPr/>
            </p:nvGrpSpPr>
            <p:grpSpPr>
              <a:xfrm>
                <a:off x="461703" y="1354238"/>
                <a:ext cx="595479" cy="595479"/>
                <a:chOff x="3695818" y="871719"/>
                <a:chExt cx="1513154" cy="1513154"/>
              </a:xfrm>
            </p:grpSpPr>
            <p:pic>
              <p:nvPicPr>
                <p:cNvPr id="7" name="Picture 6">
                  <a:extLst>
                    <a:ext uri="{FF2B5EF4-FFF2-40B4-BE49-F238E27FC236}">
                      <a16:creationId xmlns:a16="http://schemas.microsoft.com/office/drawing/2014/main" id="{2AB18856-D6D4-A74C-A341-8A5E4FF1A8A2}"/>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4045995" y="1221896"/>
                  <a:ext cx="812799" cy="812799"/>
                </a:xfrm>
                <a:prstGeom prst="rect">
                  <a:avLst/>
                </a:prstGeom>
                <a:solidFill>
                  <a:schemeClr val="accent1">
                    <a:lumMod val="50000"/>
                  </a:schemeClr>
                </a:solidFill>
              </p:spPr>
            </p:pic>
            <p:sp>
              <p:nvSpPr>
                <p:cNvPr id="8" name="Oval 7">
                  <a:extLst>
                    <a:ext uri="{FF2B5EF4-FFF2-40B4-BE49-F238E27FC236}">
                      <a16:creationId xmlns:a16="http://schemas.microsoft.com/office/drawing/2014/main" id="{94DF8DC6-8D65-B24F-AA8B-6A040240DC53}"/>
                    </a:ext>
                  </a:extLst>
                </p:cNvPr>
                <p:cNvSpPr/>
                <p:nvPr/>
              </p:nvSpPr>
              <p:spPr>
                <a:xfrm>
                  <a:off x="3695818" y="871719"/>
                  <a:ext cx="1513154" cy="1513154"/>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Franklin Gothic Book"/>
                    <a:ea typeface="+mn-ea"/>
                    <a:cs typeface="+mn-cs"/>
                  </a:endParaRPr>
                </a:p>
              </p:txBody>
            </p:sp>
          </p:grpSp>
          <p:sp>
            <p:nvSpPr>
              <p:cNvPr id="6" name="Rectangle 5">
                <a:extLst>
                  <a:ext uri="{FF2B5EF4-FFF2-40B4-BE49-F238E27FC236}">
                    <a16:creationId xmlns:a16="http://schemas.microsoft.com/office/drawing/2014/main" id="{D95017CC-CE6F-8C4F-8505-6FD6E27BA9CC}"/>
                  </a:ext>
                </a:extLst>
              </p:cNvPr>
              <p:cNvSpPr/>
              <p:nvPr/>
            </p:nvSpPr>
            <p:spPr>
              <a:xfrm>
                <a:off x="1057182" y="1467311"/>
                <a:ext cx="25241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IoT/OT Asset Discovery</a:t>
                </a:r>
              </a:p>
            </p:txBody>
          </p:sp>
        </p:grpSp>
      </p:grpSp>
      <p:grpSp>
        <p:nvGrpSpPr>
          <p:cNvPr id="38" name="Group 37">
            <a:extLst>
              <a:ext uri="{FF2B5EF4-FFF2-40B4-BE49-F238E27FC236}">
                <a16:creationId xmlns:a16="http://schemas.microsoft.com/office/drawing/2014/main" id="{3FA8DAE4-47F3-C141-BA0C-6DC46424F6A3}"/>
              </a:ext>
            </a:extLst>
          </p:cNvPr>
          <p:cNvGrpSpPr/>
          <p:nvPr/>
        </p:nvGrpSpPr>
        <p:grpSpPr>
          <a:xfrm>
            <a:off x="431581" y="2731780"/>
            <a:ext cx="5215221" cy="1600997"/>
            <a:chOff x="431581" y="2731780"/>
            <a:chExt cx="5215221" cy="1600997"/>
          </a:xfrm>
        </p:grpSpPr>
        <p:sp>
          <p:nvSpPr>
            <p:cNvPr id="9" name="Content Placeholder 2">
              <a:extLst>
                <a:ext uri="{FF2B5EF4-FFF2-40B4-BE49-F238E27FC236}">
                  <a16:creationId xmlns:a16="http://schemas.microsoft.com/office/drawing/2014/main" id="{577F7338-F5D3-B34B-9E81-7CE4E5E3EC24}"/>
                </a:ext>
              </a:extLst>
            </p:cNvPr>
            <p:cNvSpPr txBox="1">
              <a:spLocks/>
            </p:cNvSpPr>
            <p:nvPr/>
          </p:nvSpPr>
          <p:spPr>
            <a:xfrm>
              <a:off x="1074831" y="3276167"/>
              <a:ext cx="4571971" cy="1056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70C0"/>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What are risks to our “crown jewel” </a:t>
              </a:r>
              <a:br>
                <a:rPr kumimoji="0" lang="en-US" sz="1800" b="0" i="0" u="none" strike="noStrike" kern="1200" cap="none" spc="0" normalizeH="0" baseline="0" noProof="0" dirty="0">
                  <a:ln>
                    <a:noFill/>
                  </a:ln>
                  <a:effectLst/>
                  <a:uLnTx/>
                  <a:uFillTx/>
                  <a:latin typeface="Franklin Gothic Book"/>
                  <a:ea typeface="+mn-ea"/>
                  <a:cs typeface="+mn-cs"/>
                </a:rPr>
              </a:br>
              <a:r>
                <a:rPr kumimoji="0" lang="en-US" sz="1800" b="0" i="0" u="none" strike="noStrike" kern="1200" cap="none" spc="0" normalizeH="0" baseline="0" noProof="0" dirty="0">
                  <a:ln>
                    <a:noFill/>
                  </a:ln>
                  <a:effectLst/>
                  <a:uLnTx/>
                  <a:uFillTx/>
                  <a:latin typeface="Franklin Gothic Book"/>
                  <a:ea typeface="+mn-ea"/>
                  <a:cs typeface="+mn-cs"/>
                </a:rPr>
                <a:t>IoT/OT assets — and how do we prioritize mitigation?</a:t>
              </a:r>
            </a:p>
          </p:txBody>
        </p:sp>
        <p:sp>
          <p:nvSpPr>
            <p:cNvPr id="10" name="Oval 9">
              <a:extLst>
                <a:ext uri="{FF2B5EF4-FFF2-40B4-BE49-F238E27FC236}">
                  <a16:creationId xmlns:a16="http://schemas.microsoft.com/office/drawing/2014/main" id="{2ABB4AE6-C3E9-6046-898A-B58662685EC5}"/>
                </a:ext>
              </a:extLst>
            </p:cNvPr>
            <p:cNvSpPr/>
            <p:nvPr/>
          </p:nvSpPr>
          <p:spPr>
            <a:xfrm>
              <a:off x="431581" y="2731780"/>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 name="Rectangle 10">
              <a:extLst>
                <a:ext uri="{FF2B5EF4-FFF2-40B4-BE49-F238E27FC236}">
                  <a16:creationId xmlns:a16="http://schemas.microsoft.com/office/drawing/2014/main" id="{DCC9BB2A-3546-FA4D-9948-D4879048CA89}"/>
                </a:ext>
              </a:extLst>
            </p:cNvPr>
            <p:cNvSpPr/>
            <p:nvPr/>
          </p:nvSpPr>
          <p:spPr>
            <a:xfrm>
              <a:off x="1128790" y="2839637"/>
              <a:ext cx="35768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Risk &amp; Vulnerability Management</a:t>
              </a:r>
            </a:p>
          </p:txBody>
        </p:sp>
        <p:pic>
          <p:nvPicPr>
            <p:cNvPr id="12" name="Picture 11">
              <a:extLst>
                <a:ext uri="{FF2B5EF4-FFF2-40B4-BE49-F238E27FC236}">
                  <a16:creationId xmlns:a16="http://schemas.microsoft.com/office/drawing/2014/main" id="{2D23B0EF-1A6B-434C-A4F3-4BC6DA3CE1EF}"/>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33311" y="2853089"/>
              <a:ext cx="404082" cy="352860"/>
            </a:xfrm>
            <a:prstGeom prst="rect">
              <a:avLst/>
            </a:prstGeom>
            <a:solidFill>
              <a:schemeClr val="accent1">
                <a:lumMod val="50000"/>
              </a:schemeClr>
            </a:solidFill>
          </p:spPr>
        </p:pic>
      </p:grpSp>
      <p:grpSp>
        <p:nvGrpSpPr>
          <p:cNvPr id="13" name="Group 12">
            <a:extLst>
              <a:ext uri="{FF2B5EF4-FFF2-40B4-BE49-F238E27FC236}">
                <a16:creationId xmlns:a16="http://schemas.microsoft.com/office/drawing/2014/main" id="{B46C1672-14C5-6049-8B17-58CAC776EB7A}"/>
              </a:ext>
            </a:extLst>
          </p:cNvPr>
          <p:cNvGrpSpPr/>
          <p:nvPr/>
        </p:nvGrpSpPr>
        <p:grpSpPr>
          <a:xfrm>
            <a:off x="388396" y="4294586"/>
            <a:ext cx="5840159" cy="1694734"/>
            <a:chOff x="388396" y="4294586"/>
            <a:chExt cx="5840159" cy="1694734"/>
          </a:xfrm>
        </p:grpSpPr>
        <p:sp>
          <p:nvSpPr>
            <p:cNvPr id="14" name="Content Placeholder 2">
              <a:extLst>
                <a:ext uri="{FF2B5EF4-FFF2-40B4-BE49-F238E27FC236}">
                  <a16:creationId xmlns:a16="http://schemas.microsoft.com/office/drawing/2014/main" id="{CCBE32A6-5038-F14D-9811-39C4A9A8F1C1}"/>
                </a:ext>
              </a:extLst>
            </p:cNvPr>
            <p:cNvSpPr txBox="1">
              <a:spLocks/>
            </p:cNvSpPr>
            <p:nvPr/>
          </p:nvSpPr>
          <p:spPr>
            <a:xfrm>
              <a:off x="1096382" y="5054234"/>
              <a:ext cx="5132173" cy="9350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70C0"/>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know if we have any IoT/OT threats in our network right now — and how do we quickly respond to them?</a:t>
              </a:r>
              <a:endParaRPr kumimoji="0" lang="en-US" b="0" i="0" u="none" strike="noStrike" kern="1200" cap="none" spc="0" normalizeH="0" baseline="0" noProof="0" dirty="0">
                <a:ln>
                  <a:noFill/>
                </a:ln>
                <a:effectLst/>
                <a:uLnTx/>
                <a:uFillTx/>
                <a:latin typeface="Franklin Gothic Book"/>
                <a:ea typeface="+mn-ea"/>
                <a:cs typeface="+mn-cs"/>
              </a:endParaRPr>
            </a:p>
          </p:txBody>
        </p:sp>
        <p:grpSp>
          <p:nvGrpSpPr>
            <p:cNvPr id="15" name="Group 14">
              <a:extLst>
                <a:ext uri="{FF2B5EF4-FFF2-40B4-BE49-F238E27FC236}">
                  <a16:creationId xmlns:a16="http://schemas.microsoft.com/office/drawing/2014/main" id="{AA6045BD-BBC5-0749-8090-B4AC32F93A28}"/>
                </a:ext>
              </a:extLst>
            </p:cNvPr>
            <p:cNvGrpSpPr/>
            <p:nvPr/>
          </p:nvGrpSpPr>
          <p:grpSpPr>
            <a:xfrm>
              <a:off x="388396" y="4325378"/>
              <a:ext cx="595479" cy="595479"/>
              <a:chOff x="388396" y="4325378"/>
              <a:chExt cx="595479" cy="595479"/>
            </a:xfrm>
          </p:grpSpPr>
          <p:sp>
            <p:nvSpPr>
              <p:cNvPr id="17" name="Oval 16">
                <a:extLst>
                  <a:ext uri="{FF2B5EF4-FFF2-40B4-BE49-F238E27FC236}">
                    <a16:creationId xmlns:a16="http://schemas.microsoft.com/office/drawing/2014/main" id="{3270046E-A27D-434B-B1FC-47E3566F3693}"/>
                  </a:ext>
                </a:extLst>
              </p:cNvPr>
              <p:cNvSpPr/>
              <p:nvPr/>
            </p:nvSpPr>
            <p:spPr>
              <a:xfrm>
                <a:off x="388396" y="4325378"/>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Franklin Gothic Book"/>
                  <a:ea typeface="+mn-ea"/>
                  <a:cs typeface="+mn-cs"/>
                </a:endParaRPr>
              </a:p>
            </p:txBody>
          </p:sp>
          <p:pic>
            <p:nvPicPr>
              <p:cNvPr id="18" name="Picture 17">
                <a:extLst>
                  <a:ext uri="{FF2B5EF4-FFF2-40B4-BE49-F238E27FC236}">
                    <a16:creationId xmlns:a16="http://schemas.microsoft.com/office/drawing/2014/main" id="{3FD9F61C-99C6-6044-8B39-BD3A53855B4A}"/>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01713" y="4438695"/>
                <a:ext cx="368845" cy="368845"/>
              </a:xfrm>
              <a:prstGeom prst="rect">
                <a:avLst/>
              </a:prstGeom>
              <a:solidFill>
                <a:schemeClr val="accent1">
                  <a:lumMod val="50000"/>
                </a:schemeClr>
              </a:solidFill>
              <a:ln>
                <a:solidFill>
                  <a:schemeClr val="accent1">
                    <a:lumMod val="75000"/>
                  </a:schemeClr>
                </a:solidFill>
              </a:ln>
            </p:spPr>
          </p:pic>
        </p:grpSp>
        <p:sp>
          <p:nvSpPr>
            <p:cNvPr id="16" name="Rectangle 15">
              <a:extLst>
                <a:ext uri="{FF2B5EF4-FFF2-40B4-BE49-F238E27FC236}">
                  <a16:creationId xmlns:a16="http://schemas.microsoft.com/office/drawing/2014/main" id="{82CE916A-F758-B745-9940-85503F5BB7C8}"/>
                </a:ext>
              </a:extLst>
            </p:cNvPr>
            <p:cNvSpPr/>
            <p:nvPr/>
          </p:nvSpPr>
          <p:spPr>
            <a:xfrm>
              <a:off x="1057182" y="4294586"/>
              <a:ext cx="4249561" cy="646331"/>
            </a:xfrm>
            <a:prstGeom prst="rect">
              <a:avLst/>
            </a:prstGeom>
          </p:spPr>
          <p:txBody>
            <a:bodyPr wrap="none">
              <a:spAutoFit/>
            </a:bodyPr>
            <a:lstStyle/>
            <a:p>
              <a:pPr marL="0" marR="0" lvl="0" indent="0" algn="l" defTabSz="914400" rtl="0" eaLnBrk="1" fontAlgn="auto" latinLnBrk="0" hangingPunct="1">
                <a:lnSpc>
                  <a:spcPct val="100000"/>
                </a:lnSpc>
                <a:spcBef>
                  <a:spcPts val="1352"/>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Continuous IoT/OT Threat Monitoring,</a:t>
              </a:r>
              <a:b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b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Incident Response &amp; Threat Intelligence</a:t>
              </a:r>
            </a:p>
          </p:txBody>
        </p:sp>
      </p:grpSp>
      <p:grpSp>
        <p:nvGrpSpPr>
          <p:cNvPr id="19" name="Group 18">
            <a:extLst>
              <a:ext uri="{FF2B5EF4-FFF2-40B4-BE49-F238E27FC236}">
                <a16:creationId xmlns:a16="http://schemas.microsoft.com/office/drawing/2014/main" id="{A08A4BB4-D85E-2642-9E4C-6F2A73F127EC}"/>
              </a:ext>
            </a:extLst>
          </p:cNvPr>
          <p:cNvGrpSpPr/>
          <p:nvPr/>
        </p:nvGrpSpPr>
        <p:grpSpPr>
          <a:xfrm>
            <a:off x="6596903" y="1461120"/>
            <a:ext cx="5545320" cy="1293510"/>
            <a:chOff x="6436883" y="1247363"/>
            <a:chExt cx="5545320" cy="1293510"/>
          </a:xfrm>
        </p:grpSpPr>
        <p:sp>
          <p:nvSpPr>
            <p:cNvPr id="20" name="Content Placeholder 2">
              <a:extLst>
                <a:ext uri="{FF2B5EF4-FFF2-40B4-BE49-F238E27FC236}">
                  <a16:creationId xmlns:a16="http://schemas.microsoft.com/office/drawing/2014/main" id="{964DA1E8-2983-054D-9CCA-946FA47DE2F8}"/>
                </a:ext>
              </a:extLst>
            </p:cNvPr>
            <p:cNvSpPr txBox="1">
              <a:spLocks/>
            </p:cNvSpPr>
            <p:nvPr/>
          </p:nvSpPr>
          <p:spPr>
            <a:xfrm>
              <a:off x="7208352" y="1697209"/>
              <a:ext cx="4773851" cy="843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chemeClr val="accent1"/>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identify &amp; rapidly eliminate inefficiencies from misconfigured or compromised networks/equipment?</a:t>
              </a:r>
              <a:endParaRPr kumimoji="0" lang="en-US" b="0" i="0" u="none" strike="noStrike" kern="1200" cap="none" spc="0" normalizeH="0" baseline="0" noProof="0" dirty="0">
                <a:ln>
                  <a:noFill/>
                </a:ln>
                <a:effectLst/>
                <a:uLnTx/>
                <a:uFillTx/>
                <a:latin typeface="Franklin Gothic Book"/>
                <a:ea typeface="+mn-ea"/>
                <a:cs typeface="+mn-cs"/>
              </a:endParaRPr>
            </a:p>
          </p:txBody>
        </p:sp>
        <p:grpSp>
          <p:nvGrpSpPr>
            <p:cNvPr id="21" name="Group 20">
              <a:extLst>
                <a:ext uri="{FF2B5EF4-FFF2-40B4-BE49-F238E27FC236}">
                  <a16:creationId xmlns:a16="http://schemas.microsoft.com/office/drawing/2014/main" id="{CC648BA8-0063-E047-90A0-D68C89A3087D}"/>
                </a:ext>
              </a:extLst>
            </p:cNvPr>
            <p:cNvGrpSpPr/>
            <p:nvPr/>
          </p:nvGrpSpPr>
          <p:grpSpPr>
            <a:xfrm>
              <a:off x="6436883" y="1247363"/>
              <a:ext cx="667619" cy="595479"/>
              <a:chOff x="408275" y="4888763"/>
              <a:chExt cx="595479" cy="595479"/>
            </a:xfrm>
          </p:grpSpPr>
          <p:pic>
            <p:nvPicPr>
              <p:cNvPr id="23" name="Graphic 22">
                <a:extLst>
                  <a:ext uri="{FF2B5EF4-FFF2-40B4-BE49-F238E27FC236}">
                    <a16:creationId xmlns:a16="http://schemas.microsoft.com/office/drawing/2014/main" id="{C6DE8DBE-1797-E047-A3FA-40195B41CA2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0688" y="5009883"/>
                <a:ext cx="370654" cy="353238"/>
              </a:xfrm>
              <a:prstGeom prst="rect">
                <a:avLst/>
              </a:prstGeom>
            </p:spPr>
          </p:pic>
          <p:sp>
            <p:nvSpPr>
              <p:cNvPr id="24" name="Oval 23">
                <a:extLst>
                  <a:ext uri="{FF2B5EF4-FFF2-40B4-BE49-F238E27FC236}">
                    <a16:creationId xmlns:a16="http://schemas.microsoft.com/office/drawing/2014/main" id="{C875D3F7-00DF-B543-ACFF-2EEA71D345A2}"/>
                  </a:ext>
                </a:extLst>
              </p:cNvPr>
              <p:cNvSpPr/>
              <p:nvPr/>
            </p:nvSpPr>
            <p:spPr>
              <a:xfrm>
                <a:off x="408275" y="4888763"/>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Franklin Gothic Book"/>
                  <a:ea typeface="+mn-ea"/>
                  <a:cs typeface="+mn-cs"/>
                </a:endParaRPr>
              </a:p>
            </p:txBody>
          </p:sp>
        </p:grpSp>
        <p:sp>
          <p:nvSpPr>
            <p:cNvPr id="22" name="Rectangle 21">
              <a:extLst>
                <a:ext uri="{FF2B5EF4-FFF2-40B4-BE49-F238E27FC236}">
                  <a16:creationId xmlns:a16="http://schemas.microsoft.com/office/drawing/2014/main" id="{F25BE66C-35C9-E54F-A20E-9B7F68C6AC56}"/>
                </a:ext>
              </a:extLst>
            </p:cNvPr>
            <p:cNvSpPr/>
            <p:nvPr/>
          </p:nvSpPr>
          <p:spPr>
            <a:xfrm>
              <a:off x="7186690" y="1295369"/>
              <a:ext cx="2474011" cy="369332"/>
            </a:xfrm>
            <a:prstGeom prst="rect">
              <a:avLst/>
            </a:prstGeom>
          </p:spPr>
          <p:txBody>
            <a:bodyPr wrap="none">
              <a:spAutoFit/>
            </a:bodyPr>
            <a:lstStyle/>
            <a:p>
              <a:pPr marL="0" marR="0" lvl="0" indent="0" algn="l" defTabSz="914400" rtl="0" eaLnBrk="1" fontAlgn="auto" latinLnBrk="0" hangingPunct="1">
                <a:lnSpc>
                  <a:spcPct val="100000"/>
                </a:lnSpc>
                <a:spcBef>
                  <a:spcPts val="1352"/>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 Operational Efficiency</a:t>
              </a:r>
            </a:p>
          </p:txBody>
        </p:sp>
      </p:grpSp>
      <p:grpSp>
        <p:nvGrpSpPr>
          <p:cNvPr id="31" name="Group 30">
            <a:extLst>
              <a:ext uri="{FF2B5EF4-FFF2-40B4-BE49-F238E27FC236}">
                <a16:creationId xmlns:a16="http://schemas.microsoft.com/office/drawing/2014/main" id="{7FC4D16C-C65A-BF42-B4ED-D37DB94EA217}"/>
              </a:ext>
            </a:extLst>
          </p:cNvPr>
          <p:cNvGrpSpPr/>
          <p:nvPr/>
        </p:nvGrpSpPr>
        <p:grpSpPr>
          <a:xfrm>
            <a:off x="6620654" y="3052415"/>
            <a:ext cx="5175105" cy="2674014"/>
            <a:chOff x="6923771" y="3856389"/>
            <a:chExt cx="5175105" cy="2674014"/>
          </a:xfrm>
        </p:grpSpPr>
        <p:sp>
          <p:nvSpPr>
            <p:cNvPr id="32" name="Content Placeholder 2">
              <a:extLst>
                <a:ext uri="{FF2B5EF4-FFF2-40B4-BE49-F238E27FC236}">
                  <a16:creationId xmlns:a16="http://schemas.microsoft.com/office/drawing/2014/main" id="{082BEBBA-3598-854D-BFAC-6BCA37766E8C}"/>
                </a:ext>
              </a:extLst>
            </p:cNvPr>
            <p:cNvSpPr txBox="1">
              <a:spLocks/>
            </p:cNvSpPr>
            <p:nvPr/>
          </p:nvSpPr>
          <p:spPr>
            <a:xfrm>
              <a:off x="7567021" y="4616036"/>
              <a:ext cx="4531855" cy="1914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69BA"/>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leverage existing people, training &amp; tools to centralize IT/OT security in our SOCs?</a:t>
              </a:r>
            </a:p>
            <a:p>
              <a:pPr marL="228600" marR="0" lvl="0" indent="-228600" algn="l" defTabSz="914400" rtl="0" eaLnBrk="1" fontAlgn="auto" latinLnBrk="0" hangingPunct="1">
                <a:lnSpc>
                  <a:spcPct val="90000"/>
                </a:lnSpc>
                <a:spcBef>
                  <a:spcPts val="400"/>
                </a:spcBef>
                <a:spcAft>
                  <a:spcPts val="400"/>
                </a:spcAft>
                <a:buClr>
                  <a:srgbClr val="0069BA"/>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demonstrate to auditors that we have a safety- and security-first environment?</a:t>
              </a:r>
              <a:endParaRPr kumimoji="0" lang="en-US" b="0" i="0" u="none" strike="noStrike" kern="1200" cap="none" spc="0" normalizeH="0" baseline="0" noProof="0" dirty="0">
                <a:ln>
                  <a:noFill/>
                </a:ln>
                <a:effectLst/>
                <a:uLnTx/>
                <a:uFillTx/>
                <a:latin typeface="Franklin Gothic Book"/>
                <a:ea typeface="+mn-ea"/>
                <a:cs typeface="+mn-cs"/>
              </a:endParaRPr>
            </a:p>
          </p:txBody>
        </p:sp>
        <p:grpSp>
          <p:nvGrpSpPr>
            <p:cNvPr id="33" name="Group 32">
              <a:extLst>
                <a:ext uri="{FF2B5EF4-FFF2-40B4-BE49-F238E27FC236}">
                  <a16:creationId xmlns:a16="http://schemas.microsoft.com/office/drawing/2014/main" id="{7DC62B1E-08BA-DE4D-BB5A-A5C0BE2B6AE6}"/>
                </a:ext>
              </a:extLst>
            </p:cNvPr>
            <p:cNvGrpSpPr/>
            <p:nvPr/>
          </p:nvGrpSpPr>
          <p:grpSpPr>
            <a:xfrm>
              <a:off x="6923771" y="3887181"/>
              <a:ext cx="595479" cy="595479"/>
              <a:chOff x="5961745" y="3383040"/>
              <a:chExt cx="818309" cy="818309"/>
            </a:xfrm>
          </p:grpSpPr>
          <p:sp>
            <p:nvSpPr>
              <p:cNvPr id="35" name="Oval 34">
                <a:extLst>
                  <a:ext uri="{FF2B5EF4-FFF2-40B4-BE49-F238E27FC236}">
                    <a16:creationId xmlns:a16="http://schemas.microsoft.com/office/drawing/2014/main" id="{C6E32BEB-B565-3C4A-A953-A114F8CD9326}"/>
                  </a:ext>
                </a:extLst>
              </p:cNvPr>
              <p:cNvSpPr/>
              <p:nvPr/>
            </p:nvSpPr>
            <p:spPr>
              <a:xfrm>
                <a:off x="5961745" y="3383040"/>
                <a:ext cx="818309" cy="81830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Franklin Gothic Book"/>
                  <a:ea typeface="+mn-ea"/>
                  <a:cs typeface="+mn-cs"/>
                </a:endParaRPr>
              </a:p>
            </p:txBody>
          </p:sp>
          <p:pic>
            <p:nvPicPr>
              <p:cNvPr id="36" name="Picture 35">
                <a:extLst>
                  <a:ext uri="{FF2B5EF4-FFF2-40B4-BE49-F238E27FC236}">
                    <a16:creationId xmlns:a16="http://schemas.microsoft.com/office/drawing/2014/main" id="{BB420186-39C8-784D-92A5-3ED318058E9A}"/>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174861" y="3492460"/>
                <a:ext cx="406767" cy="584728"/>
              </a:xfrm>
              <a:prstGeom prst="rect">
                <a:avLst/>
              </a:prstGeom>
              <a:solidFill>
                <a:schemeClr val="accent1">
                  <a:lumMod val="50000"/>
                </a:schemeClr>
              </a:solidFill>
            </p:spPr>
          </p:pic>
        </p:grpSp>
        <p:sp>
          <p:nvSpPr>
            <p:cNvPr id="34" name="Rectangle 33">
              <a:extLst>
                <a:ext uri="{FF2B5EF4-FFF2-40B4-BE49-F238E27FC236}">
                  <a16:creationId xmlns:a16="http://schemas.microsoft.com/office/drawing/2014/main" id="{9CFA9DBD-8649-F44A-9E4D-A625EB33297F}"/>
                </a:ext>
              </a:extLst>
            </p:cNvPr>
            <p:cNvSpPr/>
            <p:nvPr/>
          </p:nvSpPr>
          <p:spPr>
            <a:xfrm>
              <a:off x="7620981" y="3856389"/>
              <a:ext cx="364009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Unified IT/OT Security Monitoring </a:t>
              </a:r>
              <a:b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br>
              <a:r>
                <a:rPr kumimoji="0" lang="en-US" sz="1800" b="1" i="0" u="none" strike="noStrike" kern="1200" cap="none" spc="0" normalizeH="0" baseline="0" noProof="0" dirty="0">
                  <a:ln>
                    <a:noFill/>
                  </a:ln>
                  <a:solidFill>
                    <a:schemeClr val="accent1"/>
                  </a:solidFill>
                  <a:effectLst/>
                  <a:uLnTx/>
                  <a:uFillTx/>
                  <a:latin typeface="Franklin Gothic Demi"/>
                  <a:ea typeface="+mn-ea"/>
                  <a:cs typeface="+mn-cs"/>
                </a:rPr>
                <a:t>&amp; Governance</a:t>
              </a:r>
            </a:p>
          </p:txBody>
        </p:sp>
      </p:grpSp>
    </p:spTree>
    <p:extLst>
      <p:ext uri="{BB962C8B-B14F-4D97-AF65-F5344CB8AC3E}">
        <p14:creationId xmlns:p14="http://schemas.microsoft.com/office/powerpoint/2010/main" val="20542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6F16-EC6E-AE4E-82CE-F0CE507E84E5}"/>
              </a:ext>
            </a:extLst>
          </p:cNvPr>
          <p:cNvSpPr>
            <a:spLocks noGrp="1"/>
          </p:cNvSpPr>
          <p:nvPr>
            <p:ph type="title"/>
          </p:nvPr>
        </p:nvSpPr>
        <p:spPr>
          <a:xfrm>
            <a:off x="304800" y="251461"/>
            <a:ext cx="10515600" cy="753768"/>
          </a:xfrm>
        </p:spPr>
        <p:txBody>
          <a:bodyPr/>
          <a:lstStyle/>
          <a:p>
            <a:r>
              <a:rPr lang="en-US" dirty="0"/>
              <a:t>2020 Global IoT/ICS Risk Report</a:t>
            </a:r>
            <a:br>
              <a:rPr lang="en-US" dirty="0"/>
            </a:br>
            <a:r>
              <a:rPr lang="en-US" sz="2000" i="1" dirty="0">
                <a:latin typeface="+mn-lt"/>
              </a:rPr>
              <a:t>A data-driven analysis of vulnerability data collected from 1,800+ production networks</a:t>
            </a:r>
            <a:endParaRPr lang="en-US" i="1" dirty="0">
              <a:latin typeface="+mn-lt"/>
            </a:endParaRPr>
          </a:p>
        </p:txBody>
      </p:sp>
      <p:sp>
        <p:nvSpPr>
          <p:cNvPr id="4" name="Slide Number Placeholder 3">
            <a:extLst>
              <a:ext uri="{FF2B5EF4-FFF2-40B4-BE49-F238E27FC236}">
                <a16:creationId xmlns:a16="http://schemas.microsoft.com/office/drawing/2014/main" id="{8C649B99-C5B6-F44F-913D-529F416963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77C74-7F25-4AE3-B3E1-4EE3C02A2FC3}" type="slidenum">
              <a:rPr kumimoji="0" lang="en-US" sz="1000" b="0" i="0" u="none" strike="noStrike" kern="1200" cap="none" spc="0" normalizeH="0" baseline="0" noProof="0" smtClean="0">
                <a:ln>
                  <a:noFill/>
                </a:ln>
                <a:solidFill>
                  <a:srgbClr val="202234"/>
                </a:solidFill>
                <a:effectLst/>
                <a:uLnTx/>
                <a:uFillTx/>
                <a:latin typeface="Franklin Gothic Book" panose="020B05030201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202234"/>
              </a:solidFill>
              <a:effectLst/>
              <a:uLnTx/>
              <a:uFillTx/>
              <a:latin typeface="Franklin Gothic Book" panose="020B0503020102020204" pitchFamily="34" charset="0"/>
              <a:ea typeface="+mn-ea"/>
              <a:cs typeface="+mn-cs"/>
            </a:endParaRPr>
          </a:p>
        </p:txBody>
      </p:sp>
      <p:pic>
        <p:nvPicPr>
          <p:cNvPr id="6" name="Picture 5">
            <a:extLst>
              <a:ext uri="{FF2B5EF4-FFF2-40B4-BE49-F238E27FC236}">
                <a16:creationId xmlns:a16="http://schemas.microsoft.com/office/drawing/2014/main" id="{41E7C828-C92A-834B-B933-84E3C66C46F5}"/>
              </a:ext>
            </a:extLst>
          </p:cNvPr>
          <p:cNvPicPr>
            <a:picLocks noChangeAspect="1"/>
          </p:cNvPicPr>
          <p:nvPr/>
        </p:nvPicPr>
        <p:blipFill>
          <a:blip r:embed="rId2"/>
          <a:stretch>
            <a:fillRect/>
          </a:stretch>
        </p:blipFill>
        <p:spPr>
          <a:xfrm>
            <a:off x="1082139" y="1222540"/>
            <a:ext cx="6153051" cy="4823930"/>
          </a:xfrm>
          <a:prstGeom prst="rect">
            <a:avLst/>
          </a:prstGeom>
        </p:spPr>
      </p:pic>
      <p:pic>
        <p:nvPicPr>
          <p:cNvPr id="7" name="Picture 6">
            <a:extLst>
              <a:ext uri="{FF2B5EF4-FFF2-40B4-BE49-F238E27FC236}">
                <a16:creationId xmlns:a16="http://schemas.microsoft.com/office/drawing/2014/main" id="{EA53827E-0C9E-F74E-BADF-55C32CC3DD51}"/>
              </a:ext>
            </a:extLst>
          </p:cNvPr>
          <p:cNvPicPr>
            <a:picLocks noChangeAspect="1"/>
          </p:cNvPicPr>
          <p:nvPr/>
        </p:nvPicPr>
        <p:blipFill>
          <a:blip r:embed="rId3"/>
          <a:stretch>
            <a:fillRect/>
          </a:stretch>
        </p:blipFill>
        <p:spPr>
          <a:xfrm>
            <a:off x="8503920" y="1276350"/>
            <a:ext cx="2503170" cy="2503170"/>
          </a:xfrm>
          <a:prstGeom prst="rect">
            <a:avLst/>
          </a:prstGeom>
        </p:spPr>
      </p:pic>
      <p:sp>
        <p:nvSpPr>
          <p:cNvPr id="8" name="Rectangle 7">
            <a:extLst>
              <a:ext uri="{FF2B5EF4-FFF2-40B4-BE49-F238E27FC236}">
                <a16:creationId xmlns:a16="http://schemas.microsoft.com/office/drawing/2014/main" id="{339439A8-B78D-0C45-B654-377F18FCB270}"/>
              </a:ext>
            </a:extLst>
          </p:cNvPr>
          <p:cNvSpPr/>
          <p:nvPr/>
        </p:nvSpPr>
        <p:spPr>
          <a:xfrm>
            <a:off x="7520940" y="4317415"/>
            <a:ext cx="4491990"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234"/>
                </a:solidFill>
                <a:effectLst/>
                <a:uLnTx/>
                <a:uFillTx/>
                <a:latin typeface="Arial" panose="020B0604020202020204" pitchFamily="34" charset="0"/>
                <a:ea typeface="+mn-ea"/>
                <a:cs typeface="Arial" panose="020B0604020202020204" pitchFamily="34" charset="0"/>
              </a:rPr>
              <a:t>To download the full report, visit </a:t>
            </a:r>
            <a:r>
              <a:rPr kumimoji="0" lang="en-US" sz="1200" b="0" i="0" u="none" strike="noStrike" kern="1200" cap="none" spc="0" normalizeH="0" baseline="0" noProof="0" dirty="0" err="1">
                <a:ln>
                  <a:noFill/>
                </a:ln>
                <a:solidFill>
                  <a:srgbClr val="202234"/>
                </a:solidFill>
                <a:effectLst/>
                <a:uLnTx/>
                <a:uFillTx/>
                <a:latin typeface="Arial" panose="020B0604020202020204" pitchFamily="34" charset="0"/>
                <a:ea typeface="+mn-ea"/>
                <a:cs typeface="Arial" panose="020B0604020202020204" pitchFamily="34" charset="0"/>
                <a:hlinkClick r:id="rId4"/>
              </a:rPr>
              <a:t>cyberX.io</a:t>
            </a:r>
            <a:r>
              <a:rPr kumimoji="0" lang="en-US" sz="1200" b="0" i="0" u="none" strike="noStrike" kern="1200" cap="none" spc="0" normalizeH="0" baseline="0" noProof="0" dirty="0">
                <a:ln>
                  <a:noFill/>
                </a:ln>
                <a:solidFill>
                  <a:srgbClr val="202234"/>
                </a:solidFill>
                <a:effectLst/>
                <a:uLnTx/>
                <a:uFillTx/>
                <a:latin typeface="Arial" panose="020B0604020202020204" pitchFamily="34" charset="0"/>
                <a:ea typeface="+mn-ea"/>
                <a:cs typeface="Arial" panose="020B0604020202020204" pitchFamily="34" charset="0"/>
                <a:hlinkClick r:id="rId4"/>
              </a:rPr>
              <a:t>/risk-report-2020</a:t>
            </a:r>
            <a:br>
              <a:rPr kumimoji="0" lang="en-US" sz="1200" b="0" i="0" u="none" strike="noStrike" kern="1200" cap="none" spc="0" normalizeH="0" baseline="0" noProof="0" dirty="0">
                <a:ln>
                  <a:noFill/>
                </a:ln>
                <a:solidFill>
                  <a:srgbClr val="202234"/>
                </a:solidFill>
                <a:effectLst/>
                <a:uLnTx/>
                <a:uFillTx/>
                <a:latin typeface="Arial" panose="020B0604020202020204" pitchFamily="34" charset="0"/>
                <a:ea typeface="+mn-ea"/>
                <a:cs typeface="Arial" panose="020B0604020202020204" pitchFamily="34" charset="0"/>
              </a:rPr>
            </a:br>
            <a:endParaRPr kumimoji="0" lang="en-US" sz="1200" b="0" i="0" u="none" strike="noStrike" kern="1200" cap="none" spc="0" normalizeH="0" baseline="0" noProof="0" dirty="0">
              <a:ln>
                <a:noFill/>
              </a:ln>
              <a:solidFill>
                <a:srgbClr val="202234"/>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387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D69F7FD-0E77-4C4E-8C29-6C94614A2F9D}"/>
              </a:ext>
            </a:extLst>
          </p:cNvPr>
          <p:cNvGrpSpPr/>
          <p:nvPr/>
        </p:nvGrpSpPr>
        <p:grpSpPr>
          <a:xfrm flipH="1">
            <a:off x="-30052" y="2172219"/>
            <a:ext cx="8070341" cy="4752456"/>
            <a:chOff x="3270817" y="1548245"/>
            <a:chExt cx="8976682" cy="5357380"/>
          </a:xfrm>
        </p:grpSpPr>
        <p:sp>
          <p:nvSpPr>
            <p:cNvPr id="268" name="Rectangle 267">
              <a:extLst>
                <a:ext uri="{FF2B5EF4-FFF2-40B4-BE49-F238E27FC236}">
                  <a16:creationId xmlns:a16="http://schemas.microsoft.com/office/drawing/2014/main" id="{3C77F884-117F-413E-9902-71893A16DB89}"/>
                </a:ext>
              </a:extLst>
            </p:cNvPr>
            <p:cNvSpPr/>
            <p:nvPr/>
          </p:nvSpPr>
          <p:spPr bwMode="auto">
            <a:xfrm>
              <a:off x="3298176" y="1560912"/>
              <a:ext cx="8938245" cy="5297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200" b="1" i="1">
                <a:solidFill>
                  <a:srgbClr val="FFFFFF"/>
                </a:solidFill>
                <a:ea typeface="Segoe UI" pitchFamily="34" charset="0"/>
                <a:cs typeface="Segoe UI" pitchFamily="34" charset="0"/>
              </a:endParaRPr>
            </a:p>
          </p:txBody>
        </p:sp>
        <p:cxnSp>
          <p:nvCxnSpPr>
            <p:cNvPr id="101" name="Straight Connector 100">
              <a:extLst>
                <a:ext uri="{FF2B5EF4-FFF2-40B4-BE49-F238E27FC236}">
                  <a16:creationId xmlns:a16="http://schemas.microsoft.com/office/drawing/2014/main" id="{15FA2108-9894-4A87-B9E9-0A2BE99A61BD}"/>
                </a:ext>
              </a:extLst>
            </p:cNvPr>
            <p:cNvCxnSpPr>
              <a:cxnSpLocks/>
            </p:cNvCxnSpPr>
            <p:nvPr/>
          </p:nvCxnSpPr>
          <p:spPr>
            <a:xfrm>
              <a:off x="3293475" y="1566951"/>
              <a:ext cx="0" cy="5338674"/>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8482C31-92FD-4702-8CA3-7C8777431693}"/>
                </a:ext>
              </a:extLst>
            </p:cNvPr>
            <p:cNvCxnSpPr>
              <a:cxnSpLocks/>
            </p:cNvCxnSpPr>
            <p:nvPr/>
          </p:nvCxnSpPr>
          <p:spPr>
            <a:xfrm flipV="1">
              <a:off x="3270817" y="1548245"/>
              <a:ext cx="8976682" cy="12141"/>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91C2D93-BDC1-44C7-844A-51E2F7E36EF3}"/>
              </a:ext>
            </a:extLst>
          </p:cNvPr>
          <p:cNvGrpSpPr/>
          <p:nvPr/>
        </p:nvGrpSpPr>
        <p:grpSpPr>
          <a:xfrm>
            <a:off x="160501" y="3223175"/>
            <a:ext cx="3762800" cy="3282662"/>
            <a:chOff x="163879" y="3389834"/>
            <a:chExt cx="3762800" cy="3282662"/>
          </a:xfrm>
        </p:grpSpPr>
        <p:sp>
          <p:nvSpPr>
            <p:cNvPr id="185" name="Rectangle 184">
              <a:extLst>
                <a:ext uri="{FF2B5EF4-FFF2-40B4-BE49-F238E27FC236}">
                  <a16:creationId xmlns:a16="http://schemas.microsoft.com/office/drawing/2014/main" id="{DD0BB4F3-7FFB-49D6-8A75-82137015F180}"/>
                </a:ext>
              </a:extLst>
            </p:cNvPr>
            <p:cNvSpPr/>
            <p:nvPr/>
          </p:nvSpPr>
          <p:spPr bwMode="auto">
            <a:xfrm>
              <a:off x="163879" y="3738564"/>
              <a:ext cx="3762800" cy="293393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8288"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050" b="1" i="1">
                  <a:solidFill>
                    <a:srgbClr val="FFFFFF"/>
                  </a:solidFill>
                  <a:ea typeface="Segoe UI" pitchFamily="34" charset="0"/>
                  <a:cs typeface="Segoe UI" pitchFamily="34" charset="0"/>
                </a:rPr>
                <a:t>Safety Systems</a:t>
              </a:r>
            </a:p>
          </p:txBody>
        </p:sp>
        <p:sp>
          <p:nvSpPr>
            <p:cNvPr id="56" name="Cube 55">
              <a:extLst>
                <a:ext uri="{FF2B5EF4-FFF2-40B4-BE49-F238E27FC236}">
                  <a16:creationId xmlns:a16="http://schemas.microsoft.com/office/drawing/2014/main" id="{EB98A854-676A-4451-80F5-04458F3F3502}"/>
                </a:ext>
              </a:extLst>
            </p:cNvPr>
            <p:cNvSpPr/>
            <p:nvPr/>
          </p:nvSpPr>
          <p:spPr bwMode="auto">
            <a:xfrm>
              <a:off x="260405" y="5764432"/>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57" name="Cube 56">
              <a:extLst>
                <a:ext uri="{FF2B5EF4-FFF2-40B4-BE49-F238E27FC236}">
                  <a16:creationId xmlns:a16="http://schemas.microsoft.com/office/drawing/2014/main" id="{2D1FE48D-0881-4297-9642-21228CD67534}"/>
                </a:ext>
              </a:extLst>
            </p:cNvPr>
            <p:cNvSpPr/>
            <p:nvPr/>
          </p:nvSpPr>
          <p:spPr bwMode="auto">
            <a:xfrm>
              <a:off x="637993" y="5764432"/>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58" name="Cube 57">
              <a:extLst>
                <a:ext uri="{FF2B5EF4-FFF2-40B4-BE49-F238E27FC236}">
                  <a16:creationId xmlns:a16="http://schemas.microsoft.com/office/drawing/2014/main" id="{5DF36647-E83B-49AF-B0CA-6ED5A64E3870}"/>
                </a:ext>
              </a:extLst>
            </p:cNvPr>
            <p:cNvSpPr/>
            <p:nvPr/>
          </p:nvSpPr>
          <p:spPr bwMode="auto">
            <a:xfrm>
              <a:off x="1015581" y="5764432"/>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45" name="Cube 44">
              <a:extLst>
                <a:ext uri="{FF2B5EF4-FFF2-40B4-BE49-F238E27FC236}">
                  <a16:creationId xmlns:a16="http://schemas.microsoft.com/office/drawing/2014/main" id="{5D8D824C-3A99-4815-B11F-9E47283331CF}"/>
                </a:ext>
              </a:extLst>
            </p:cNvPr>
            <p:cNvSpPr/>
            <p:nvPr/>
          </p:nvSpPr>
          <p:spPr bwMode="auto">
            <a:xfrm>
              <a:off x="267668" y="5135285"/>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46" name="Cube 45">
              <a:extLst>
                <a:ext uri="{FF2B5EF4-FFF2-40B4-BE49-F238E27FC236}">
                  <a16:creationId xmlns:a16="http://schemas.microsoft.com/office/drawing/2014/main" id="{8ECA512D-6C0C-4696-958D-8B8CC430735A}"/>
                </a:ext>
              </a:extLst>
            </p:cNvPr>
            <p:cNvSpPr/>
            <p:nvPr/>
          </p:nvSpPr>
          <p:spPr bwMode="auto">
            <a:xfrm>
              <a:off x="645256" y="5135285"/>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54" name="Cube 53">
              <a:extLst>
                <a:ext uri="{FF2B5EF4-FFF2-40B4-BE49-F238E27FC236}">
                  <a16:creationId xmlns:a16="http://schemas.microsoft.com/office/drawing/2014/main" id="{456EABF9-40C0-44D3-BE9F-C1774D60828D}"/>
                </a:ext>
              </a:extLst>
            </p:cNvPr>
            <p:cNvSpPr/>
            <p:nvPr/>
          </p:nvSpPr>
          <p:spPr bwMode="auto">
            <a:xfrm>
              <a:off x="1022844" y="5135285"/>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227" name="Cube 226">
              <a:extLst>
                <a:ext uri="{FF2B5EF4-FFF2-40B4-BE49-F238E27FC236}">
                  <a16:creationId xmlns:a16="http://schemas.microsoft.com/office/drawing/2014/main" id="{8C0548F6-B5E7-4AC5-A8EC-22E3E3B16149}"/>
                </a:ext>
              </a:extLst>
            </p:cNvPr>
            <p:cNvSpPr/>
            <p:nvPr/>
          </p:nvSpPr>
          <p:spPr bwMode="auto">
            <a:xfrm>
              <a:off x="273435" y="4516534"/>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pic>
          <p:nvPicPr>
            <p:cNvPr id="230" name="Graphic 229" descr="Processor">
              <a:extLst>
                <a:ext uri="{FF2B5EF4-FFF2-40B4-BE49-F238E27FC236}">
                  <a16:creationId xmlns:a16="http://schemas.microsoft.com/office/drawing/2014/main" id="{33CCDB74-F4FD-4FC6-82F8-34143FB2D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231" name="Graphic 230" descr="Robot Hand">
              <a:extLst>
                <a:ext uri="{FF2B5EF4-FFF2-40B4-BE49-F238E27FC236}">
                  <a16:creationId xmlns:a16="http://schemas.microsoft.com/office/drawing/2014/main" id="{FF9F19D1-476D-4096-A080-C10AACF12E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134" name="Rectangle 133">
              <a:extLst>
                <a:ext uri="{FF2B5EF4-FFF2-40B4-BE49-F238E27FC236}">
                  <a16:creationId xmlns:a16="http://schemas.microsoft.com/office/drawing/2014/main" id="{D32C059E-5C5D-44AD-9B3E-3E249CF15F1C}"/>
                </a:ext>
              </a:extLst>
            </p:cNvPr>
            <p:cNvSpPr/>
            <p:nvPr/>
          </p:nvSpPr>
          <p:spPr bwMode="auto">
            <a:xfrm>
              <a:off x="928796" y="3389834"/>
              <a:ext cx="2248180" cy="378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i="1">
                  <a:solidFill>
                    <a:srgbClr val="005A9F"/>
                  </a:solidFill>
                  <a:latin typeface="Segoe UI"/>
                  <a:cs typeface="Segoe UI" pitchFamily="34" charset="0"/>
                </a:rPr>
                <a:t>Purdue Model</a:t>
              </a:r>
            </a:p>
          </p:txBody>
        </p:sp>
        <p:grpSp>
          <p:nvGrpSpPr>
            <p:cNvPr id="10" name="Group 9">
              <a:extLst>
                <a:ext uri="{FF2B5EF4-FFF2-40B4-BE49-F238E27FC236}">
                  <a16:creationId xmlns:a16="http://schemas.microsoft.com/office/drawing/2014/main" id="{DC7D97C8-CCD5-4B2D-ABD9-9C480C083D95}"/>
                </a:ext>
              </a:extLst>
            </p:cNvPr>
            <p:cNvGrpSpPr/>
            <p:nvPr/>
          </p:nvGrpSpPr>
          <p:grpSpPr>
            <a:xfrm>
              <a:off x="239398" y="4786901"/>
              <a:ext cx="266790" cy="118862"/>
              <a:chOff x="-3774075" y="3977321"/>
              <a:chExt cx="2313012" cy="1030494"/>
            </a:xfrm>
          </p:grpSpPr>
          <p:sp>
            <p:nvSpPr>
              <p:cNvPr id="234" name="Rectangle: Rounded Corners 233">
                <a:extLst>
                  <a:ext uri="{FF2B5EF4-FFF2-40B4-BE49-F238E27FC236}">
                    <a16:creationId xmlns:a16="http://schemas.microsoft.com/office/drawing/2014/main" id="{268D1399-EDE9-46C5-900D-F58364706BE6}"/>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5" name="Oval 234">
                <a:extLst>
                  <a:ext uri="{FF2B5EF4-FFF2-40B4-BE49-F238E27FC236}">
                    <a16:creationId xmlns:a16="http://schemas.microsoft.com/office/drawing/2014/main" id="{58773EAE-279D-4760-BCFB-A408D83F2CCA}"/>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6" name="Oval 235">
                <a:extLst>
                  <a:ext uri="{FF2B5EF4-FFF2-40B4-BE49-F238E27FC236}">
                    <a16:creationId xmlns:a16="http://schemas.microsoft.com/office/drawing/2014/main" id="{0B8EE897-6433-4088-BFA8-A9351FCDC035}"/>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7" name="Oval 236">
                <a:extLst>
                  <a:ext uri="{FF2B5EF4-FFF2-40B4-BE49-F238E27FC236}">
                    <a16:creationId xmlns:a16="http://schemas.microsoft.com/office/drawing/2014/main" id="{B6B9C054-1EDD-4256-94AF-C0FE84F10C96}"/>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16A43BCC-0D1E-45C1-B058-B2562FC82B23}"/>
                  </a:ext>
                </a:extLst>
              </p:cNvPr>
              <p:cNvGrpSpPr/>
              <p:nvPr/>
            </p:nvGrpSpPr>
            <p:grpSpPr>
              <a:xfrm>
                <a:off x="-2139677" y="3977321"/>
                <a:ext cx="541538" cy="523877"/>
                <a:chOff x="-3024748" y="3561103"/>
                <a:chExt cx="949654" cy="918684"/>
              </a:xfrm>
            </p:grpSpPr>
            <p:sp>
              <p:nvSpPr>
                <p:cNvPr id="241" name="Rectangle: Rounded Corners 240">
                  <a:extLst>
                    <a:ext uri="{FF2B5EF4-FFF2-40B4-BE49-F238E27FC236}">
                      <a16:creationId xmlns:a16="http://schemas.microsoft.com/office/drawing/2014/main" id="{30097600-A32F-495E-B8D1-75895C9AAC9A}"/>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2" name="Rectangle: Rounded Corners 241">
                  <a:extLst>
                    <a:ext uri="{FF2B5EF4-FFF2-40B4-BE49-F238E27FC236}">
                      <a16:creationId xmlns:a16="http://schemas.microsoft.com/office/drawing/2014/main" id="{402FB652-D0D5-4A62-975A-8CB407C8458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6EEB3EA-0A2E-462D-BFDC-3C786636D2DC}"/>
                  </a:ext>
                </a:extLst>
              </p:cNvPr>
              <p:cNvGrpSpPr/>
              <p:nvPr/>
            </p:nvGrpSpPr>
            <p:grpSpPr>
              <a:xfrm>
                <a:off x="-2813549" y="3977321"/>
                <a:ext cx="541538" cy="523877"/>
                <a:chOff x="-3024748" y="3561103"/>
                <a:chExt cx="949654" cy="918684"/>
              </a:xfrm>
            </p:grpSpPr>
            <p:sp>
              <p:nvSpPr>
                <p:cNvPr id="181" name="Rectangle: Rounded Corners 180">
                  <a:extLst>
                    <a:ext uri="{FF2B5EF4-FFF2-40B4-BE49-F238E27FC236}">
                      <a16:creationId xmlns:a16="http://schemas.microsoft.com/office/drawing/2014/main" id="{FC0717FA-0746-4243-9584-40F6FEACEFB2}"/>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69F9433-FDC5-49F9-81C9-B814BE04C4A5}"/>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94" name="Cube 293">
              <a:extLst>
                <a:ext uri="{FF2B5EF4-FFF2-40B4-BE49-F238E27FC236}">
                  <a16:creationId xmlns:a16="http://schemas.microsoft.com/office/drawing/2014/main" id="{8CE5D14D-95F6-4231-965D-D9F38594A497}"/>
                </a:ext>
              </a:extLst>
            </p:cNvPr>
            <p:cNvSpPr/>
            <p:nvPr/>
          </p:nvSpPr>
          <p:spPr bwMode="auto">
            <a:xfrm>
              <a:off x="651023" y="4516534"/>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300" name="Cube 299">
              <a:extLst>
                <a:ext uri="{FF2B5EF4-FFF2-40B4-BE49-F238E27FC236}">
                  <a16:creationId xmlns:a16="http://schemas.microsoft.com/office/drawing/2014/main" id="{F840B4C3-17EC-4CED-B4BC-C837C9F18C8C}"/>
                </a:ext>
              </a:extLst>
            </p:cNvPr>
            <p:cNvSpPr/>
            <p:nvPr/>
          </p:nvSpPr>
          <p:spPr bwMode="auto">
            <a:xfrm>
              <a:off x="1028611" y="4516534"/>
              <a:ext cx="466575" cy="709135"/>
            </a:xfrm>
            <a:prstGeom prst="cube">
              <a:avLst>
                <a:gd name="adj" fmla="val 4286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pic>
          <p:nvPicPr>
            <p:cNvPr id="49" name="Graphic 48" descr="Processor">
              <a:extLst>
                <a:ext uri="{FF2B5EF4-FFF2-40B4-BE49-F238E27FC236}">
                  <a16:creationId xmlns:a16="http://schemas.microsoft.com/office/drawing/2014/main" id="{2E4C84C6-E7CA-4E8E-95EA-9899350FC6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50" name="Graphic 49" descr="Processor">
              <a:extLst>
                <a:ext uri="{FF2B5EF4-FFF2-40B4-BE49-F238E27FC236}">
                  <a16:creationId xmlns:a16="http://schemas.microsoft.com/office/drawing/2014/main" id="{592D4CAE-FDF5-4B0E-AC91-A75A325A0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51" name="Graphic 50" descr="Robot Hand">
              <a:extLst>
                <a:ext uri="{FF2B5EF4-FFF2-40B4-BE49-F238E27FC236}">
                  <a16:creationId xmlns:a16="http://schemas.microsoft.com/office/drawing/2014/main" id="{C4BE4E67-4735-4153-B1D7-15BCDEE512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52" name="Graphic 51" descr="Robot Hand">
              <a:extLst>
                <a:ext uri="{FF2B5EF4-FFF2-40B4-BE49-F238E27FC236}">
                  <a16:creationId xmlns:a16="http://schemas.microsoft.com/office/drawing/2014/main" id="{1CA37951-232C-4CD1-B534-AAE323DB2C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184" name="Group 183">
              <a:extLst>
                <a:ext uri="{FF2B5EF4-FFF2-40B4-BE49-F238E27FC236}">
                  <a16:creationId xmlns:a16="http://schemas.microsoft.com/office/drawing/2014/main" id="{F2B7FE20-2436-46C0-82EB-3CA6C2ED4581}"/>
                </a:ext>
              </a:extLst>
            </p:cNvPr>
            <p:cNvGrpSpPr/>
            <p:nvPr/>
          </p:nvGrpSpPr>
          <p:grpSpPr>
            <a:xfrm>
              <a:off x="635593" y="4789409"/>
              <a:ext cx="266790" cy="118862"/>
              <a:chOff x="-3774075" y="3977321"/>
              <a:chExt cx="2313012" cy="1030494"/>
            </a:xfrm>
          </p:grpSpPr>
          <p:sp>
            <p:nvSpPr>
              <p:cNvPr id="186" name="Rectangle: Rounded Corners 185">
                <a:extLst>
                  <a:ext uri="{FF2B5EF4-FFF2-40B4-BE49-F238E27FC236}">
                    <a16:creationId xmlns:a16="http://schemas.microsoft.com/office/drawing/2014/main" id="{884B5E30-C253-466E-BCB6-F648509682F4}"/>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8" name="Oval 187">
                <a:extLst>
                  <a:ext uri="{FF2B5EF4-FFF2-40B4-BE49-F238E27FC236}">
                    <a16:creationId xmlns:a16="http://schemas.microsoft.com/office/drawing/2014/main" id="{C2A8C80D-DE53-44DC-A83D-28850B1FE46E}"/>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0" name="Oval 189">
                <a:extLst>
                  <a:ext uri="{FF2B5EF4-FFF2-40B4-BE49-F238E27FC236}">
                    <a16:creationId xmlns:a16="http://schemas.microsoft.com/office/drawing/2014/main" id="{F17A70F0-FC45-48A5-9047-9457C1D72FC8}"/>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2" name="Oval 191">
                <a:extLst>
                  <a:ext uri="{FF2B5EF4-FFF2-40B4-BE49-F238E27FC236}">
                    <a16:creationId xmlns:a16="http://schemas.microsoft.com/office/drawing/2014/main" id="{9BBF8CD0-F67E-436E-BD54-8B4CD68A77A7}"/>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4" name="Group 193">
                <a:extLst>
                  <a:ext uri="{FF2B5EF4-FFF2-40B4-BE49-F238E27FC236}">
                    <a16:creationId xmlns:a16="http://schemas.microsoft.com/office/drawing/2014/main" id="{D23F9325-835F-4726-926A-07150073A034}"/>
                  </a:ext>
                </a:extLst>
              </p:cNvPr>
              <p:cNvGrpSpPr/>
              <p:nvPr/>
            </p:nvGrpSpPr>
            <p:grpSpPr>
              <a:xfrm>
                <a:off x="-2139677" y="3977321"/>
                <a:ext cx="541538" cy="523877"/>
                <a:chOff x="-3024748" y="3561103"/>
                <a:chExt cx="949654" cy="918684"/>
              </a:xfrm>
            </p:grpSpPr>
            <p:sp>
              <p:nvSpPr>
                <p:cNvPr id="211" name="Rectangle: Rounded Corners 210">
                  <a:extLst>
                    <a:ext uri="{FF2B5EF4-FFF2-40B4-BE49-F238E27FC236}">
                      <a16:creationId xmlns:a16="http://schemas.microsoft.com/office/drawing/2014/main" id="{3780412F-7D99-47C0-B877-0037BAF98E9B}"/>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4" name="Rectangle: Rounded Corners 213">
                  <a:extLst>
                    <a:ext uri="{FF2B5EF4-FFF2-40B4-BE49-F238E27FC236}">
                      <a16:creationId xmlns:a16="http://schemas.microsoft.com/office/drawing/2014/main" id="{5D736202-0B7A-4941-A901-267ACBA97129}"/>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F6F97EF-DADA-4F23-83BF-E723E0B2BF89}"/>
                  </a:ext>
                </a:extLst>
              </p:cNvPr>
              <p:cNvGrpSpPr/>
              <p:nvPr/>
            </p:nvGrpSpPr>
            <p:grpSpPr>
              <a:xfrm>
                <a:off x="-2813549" y="3977321"/>
                <a:ext cx="541538" cy="523877"/>
                <a:chOff x="-3024748" y="3561103"/>
                <a:chExt cx="949654" cy="918684"/>
              </a:xfrm>
            </p:grpSpPr>
            <p:sp>
              <p:nvSpPr>
                <p:cNvPr id="197" name="Rectangle: Rounded Corners 196">
                  <a:extLst>
                    <a:ext uri="{FF2B5EF4-FFF2-40B4-BE49-F238E27FC236}">
                      <a16:creationId xmlns:a16="http://schemas.microsoft.com/office/drawing/2014/main" id="{4B5CF3F4-F2E2-4574-B72F-2993BB0DC7A3}"/>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D27820F9-9DD1-4793-B7E0-80805C8F5A60}"/>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FDCA601A-0D2A-4AA6-A927-847707974BF6}"/>
                </a:ext>
              </a:extLst>
            </p:cNvPr>
            <p:cNvGrpSpPr/>
            <p:nvPr/>
          </p:nvGrpSpPr>
          <p:grpSpPr>
            <a:xfrm>
              <a:off x="1002877" y="4783671"/>
              <a:ext cx="266790" cy="118862"/>
              <a:chOff x="-3774075" y="3977321"/>
              <a:chExt cx="2313012" cy="1030494"/>
            </a:xfrm>
          </p:grpSpPr>
          <p:sp>
            <p:nvSpPr>
              <p:cNvPr id="216" name="Rectangle: Rounded Corners 215">
                <a:extLst>
                  <a:ext uri="{FF2B5EF4-FFF2-40B4-BE49-F238E27FC236}">
                    <a16:creationId xmlns:a16="http://schemas.microsoft.com/office/drawing/2014/main" id="{C26AA454-D892-4029-8D90-6C027094C259}"/>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7" name="Oval 216">
                <a:extLst>
                  <a:ext uri="{FF2B5EF4-FFF2-40B4-BE49-F238E27FC236}">
                    <a16:creationId xmlns:a16="http://schemas.microsoft.com/office/drawing/2014/main" id="{DFF57C84-B444-4894-8AD0-B875879E47B9}"/>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8" name="Oval 217">
                <a:extLst>
                  <a:ext uri="{FF2B5EF4-FFF2-40B4-BE49-F238E27FC236}">
                    <a16:creationId xmlns:a16="http://schemas.microsoft.com/office/drawing/2014/main" id="{31F0F25E-9679-446D-A6AE-39D16827AFCC}"/>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Oval 218">
                <a:extLst>
                  <a:ext uri="{FF2B5EF4-FFF2-40B4-BE49-F238E27FC236}">
                    <a16:creationId xmlns:a16="http://schemas.microsoft.com/office/drawing/2014/main" id="{B4EE8AE5-63FD-4450-8D15-99D559370668}"/>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F1888B55-BEBE-41B7-A0CD-DC91B71268CC}"/>
                  </a:ext>
                </a:extLst>
              </p:cNvPr>
              <p:cNvGrpSpPr/>
              <p:nvPr/>
            </p:nvGrpSpPr>
            <p:grpSpPr>
              <a:xfrm>
                <a:off x="-2139677" y="3977321"/>
                <a:ext cx="541538" cy="523877"/>
                <a:chOff x="-3024748" y="3561103"/>
                <a:chExt cx="949654" cy="918684"/>
              </a:xfrm>
            </p:grpSpPr>
            <p:sp>
              <p:nvSpPr>
                <p:cNvPr id="244" name="Rectangle: Rounded Corners 243">
                  <a:extLst>
                    <a:ext uri="{FF2B5EF4-FFF2-40B4-BE49-F238E27FC236}">
                      <a16:creationId xmlns:a16="http://schemas.microsoft.com/office/drawing/2014/main" id="{FD158001-2F62-423E-8F28-0849174911B7}"/>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5" name="Rectangle: Rounded Corners 244">
                  <a:extLst>
                    <a:ext uri="{FF2B5EF4-FFF2-40B4-BE49-F238E27FC236}">
                      <a16:creationId xmlns:a16="http://schemas.microsoft.com/office/drawing/2014/main" id="{30E45FDC-9ECE-4C69-84A2-0245CB17D01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366FE414-D27B-40B5-AAA1-F64885FD8BF5}"/>
                  </a:ext>
                </a:extLst>
              </p:cNvPr>
              <p:cNvGrpSpPr/>
              <p:nvPr/>
            </p:nvGrpSpPr>
            <p:grpSpPr>
              <a:xfrm>
                <a:off x="-2813549" y="3977321"/>
                <a:ext cx="541538" cy="523877"/>
                <a:chOff x="-3024748" y="3561103"/>
                <a:chExt cx="949654" cy="918684"/>
              </a:xfrm>
            </p:grpSpPr>
            <p:sp>
              <p:nvSpPr>
                <p:cNvPr id="223" name="Rectangle: Rounded Corners 222">
                  <a:extLst>
                    <a:ext uri="{FF2B5EF4-FFF2-40B4-BE49-F238E27FC236}">
                      <a16:creationId xmlns:a16="http://schemas.microsoft.com/office/drawing/2014/main" id="{21FDC01E-1A09-438D-9BD4-98F68DB6FB68}"/>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747DD093-7DBC-40AC-A117-446B600EC126}"/>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Cube 15">
              <a:extLst>
                <a:ext uri="{FF2B5EF4-FFF2-40B4-BE49-F238E27FC236}">
                  <a16:creationId xmlns:a16="http://schemas.microsoft.com/office/drawing/2014/main" id="{17877CD1-ACEA-4F8A-A780-497902EA751A}"/>
                </a:ext>
              </a:extLst>
            </p:cNvPr>
            <p:cNvSpPr/>
            <p:nvPr/>
          </p:nvSpPr>
          <p:spPr bwMode="auto">
            <a:xfrm>
              <a:off x="1406199" y="5739755"/>
              <a:ext cx="2416179" cy="737338"/>
            </a:xfrm>
            <a:prstGeom prst="cube">
              <a:avLst>
                <a:gd name="adj" fmla="val 28212"/>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17" name="Cube 16">
              <a:extLst>
                <a:ext uri="{FF2B5EF4-FFF2-40B4-BE49-F238E27FC236}">
                  <a16:creationId xmlns:a16="http://schemas.microsoft.com/office/drawing/2014/main" id="{63E63805-B10B-429E-8A5F-B37F0D90C06B}"/>
                </a:ext>
              </a:extLst>
            </p:cNvPr>
            <p:cNvSpPr/>
            <p:nvPr/>
          </p:nvSpPr>
          <p:spPr bwMode="auto">
            <a:xfrm>
              <a:off x="1406199" y="5114043"/>
              <a:ext cx="2416179" cy="737338"/>
            </a:xfrm>
            <a:prstGeom prst="cube">
              <a:avLst>
                <a:gd name="adj" fmla="val 28212"/>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20" name="Cube 19">
              <a:extLst>
                <a:ext uri="{FF2B5EF4-FFF2-40B4-BE49-F238E27FC236}">
                  <a16:creationId xmlns:a16="http://schemas.microsoft.com/office/drawing/2014/main" id="{562496B5-E6B1-4BC9-B97E-7DCC84B650BC}"/>
                </a:ext>
              </a:extLst>
            </p:cNvPr>
            <p:cNvSpPr/>
            <p:nvPr/>
          </p:nvSpPr>
          <p:spPr bwMode="auto">
            <a:xfrm>
              <a:off x="1406199" y="4488331"/>
              <a:ext cx="2416179" cy="737338"/>
            </a:xfrm>
            <a:prstGeom prst="cube">
              <a:avLst>
                <a:gd name="adj" fmla="val 28212"/>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pic>
          <p:nvPicPr>
            <p:cNvPr id="30" name="Graphic 29" descr="Robot Hand">
              <a:extLst>
                <a:ext uri="{FF2B5EF4-FFF2-40B4-BE49-F238E27FC236}">
                  <a16:creationId xmlns:a16="http://schemas.microsoft.com/office/drawing/2014/main" id="{94B525A5-FE9E-43B6-82DE-98120D096B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80"/>
              <a:ext cx="219854" cy="244522"/>
            </a:xfrm>
            <a:prstGeom prst="rect">
              <a:avLst/>
            </a:prstGeom>
          </p:spPr>
        </p:pic>
        <p:grpSp>
          <p:nvGrpSpPr>
            <p:cNvPr id="60" name="Group 59">
              <a:extLst>
                <a:ext uri="{FF2B5EF4-FFF2-40B4-BE49-F238E27FC236}">
                  <a16:creationId xmlns:a16="http://schemas.microsoft.com/office/drawing/2014/main" id="{D4A907A7-D24C-471A-A281-8ABC5B4F53DB}"/>
                </a:ext>
              </a:extLst>
            </p:cNvPr>
            <p:cNvGrpSpPr/>
            <p:nvPr/>
          </p:nvGrpSpPr>
          <p:grpSpPr>
            <a:xfrm>
              <a:off x="406997" y="4956449"/>
              <a:ext cx="1110477" cy="418187"/>
              <a:chOff x="406997" y="4956449"/>
              <a:chExt cx="1110477" cy="418187"/>
            </a:xfrm>
          </p:grpSpPr>
          <p:cxnSp>
            <p:nvCxnSpPr>
              <p:cNvPr id="303" name="Connector: Elbow 252">
                <a:extLst>
                  <a:ext uri="{FF2B5EF4-FFF2-40B4-BE49-F238E27FC236}">
                    <a16:creationId xmlns:a16="http://schemas.microsoft.com/office/drawing/2014/main" id="{AFAC0313-BCA3-4287-BE5C-B0A4E847F746}"/>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Connector: Elbow 252">
                <a:extLst>
                  <a:ext uri="{FF2B5EF4-FFF2-40B4-BE49-F238E27FC236}">
                    <a16:creationId xmlns:a16="http://schemas.microsoft.com/office/drawing/2014/main" id="{A9EC7A52-D12F-429D-8205-D92DE2478FC0}"/>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Connector: Elbow 252">
                <a:extLst>
                  <a:ext uri="{FF2B5EF4-FFF2-40B4-BE49-F238E27FC236}">
                    <a16:creationId xmlns:a16="http://schemas.microsoft.com/office/drawing/2014/main" id="{E34D74C8-7E36-47A8-9F4A-8FCCAD7F6556}"/>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0" name="Connector: Elbow 252">
                <a:extLst>
                  <a:ext uri="{FF2B5EF4-FFF2-40B4-BE49-F238E27FC236}">
                    <a16:creationId xmlns:a16="http://schemas.microsoft.com/office/drawing/2014/main" id="{80C2B75E-5977-45ED-83A6-8F23EB05FB00}"/>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9" name="Graphic 258" descr="Processor">
              <a:extLst>
                <a:ext uri="{FF2B5EF4-FFF2-40B4-BE49-F238E27FC236}">
                  <a16:creationId xmlns:a16="http://schemas.microsoft.com/office/drawing/2014/main" id="{7DF81023-63B9-4F8E-B442-530B21F7D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247" name="Group 246">
              <a:extLst>
                <a:ext uri="{FF2B5EF4-FFF2-40B4-BE49-F238E27FC236}">
                  <a16:creationId xmlns:a16="http://schemas.microsoft.com/office/drawing/2014/main" id="{96029AF1-4945-4633-B1E3-F923C316A764}"/>
                </a:ext>
              </a:extLst>
            </p:cNvPr>
            <p:cNvGrpSpPr/>
            <p:nvPr/>
          </p:nvGrpSpPr>
          <p:grpSpPr>
            <a:xfrm>
              <a:off x="1372685" y="4779143"/>
              <a:ext cx="266790" cy="118862"/>
              <a:chOff x="-3774075" y="3977321"/>
              <a:chExt cx="2313012" cy="1030494"/>
            </a:xfrm>
          </p:grpSpPr>
          <p:sp>
            <p:nvSpPr>
              <p:cNvPr id="248" name="Rectangle: Rounded Corners 247">
                <a:extLst>
                  <a:ext uri="{FF2B5EF4-FFF2-40B4-BE49-F238E27FC236}">
                    <a16:creationId xmlns:a16="http://schemas.microsoft.com/office/drawing/2014/main" id="{65157FAC-35D4-4D30-B2E2-CFC5C8012723}"/>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0" name="Oval 249">
                <a:extLst>
                  <a:ext uri="{FF2B5EF4-FFF2-40B4-BE49-F238E27FC236}">
                    <a16:creationId xmlns:a16="http://schemas.microsoft.com/office/drawing/2014/main" id="{429B6305-8241-49CE-889D-C5FB529C15CD}"/>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1" name="Oval 250">
                <a:extLst>
                  <a:ext uri="{FF2B5EF4-FFF2-40B4-BE49-F238E27FC236}">
                    <a16:creationId xmlns:a16="http://schemas.microsoft.com/office/drawing/2014/main" id="{F4EDF478-A83D-4C07-9048-D4FE0DA5E903}"/>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2" name="Oval 251">
                <a:extLst>
                  <a:ext uri="{FF2B5EF4-FFF2-40B4-BE49-F238E27FC236}">
                    <a16:creationId xmlns:a16="http://schemas.microsoft.com/office/drawing/2014/main" id="{996B66E8-A5C3-456B-B335-AEA9033C5945}"/>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4" name="Group 253">
                <a:extLst>
                  <a:ext uri="{FF2B5EF4-FFF2-40B4-BE49-F238E27FC236}">
                    <a16:creationId xmlns:a16="http://schemas.microsoft.com/office/drawing/2014/main" id="{38ED1426-9244-4168-A814-679FE2380DDC}"/>
                  </a:ext>
                </a:extLst>
              </p:cNvPr>
              <p:cNvGrpSpPr/>
              <p:nvPr/>
            </p:nvGrpSpPr>
            <p:grpSpPr>
              <a:xfrm>
                <a:off x="-2139677" y="3977321"/>
                <a:ext cx="541538" cy="523877"/>
                <a:chOff x="-3024748" y="3561103"/>
                <a:chExt cx="949654" cy="918684"/>
              </a:xfrm>
            </p:grpSpPr>
            <p:sp>
              <p:nvSpPr>
                <p:cNvPr id="260" name="Rectangle: Rounded Corners 259">
                  <a:extLst>
                    <a:ext uri="{FF2B5EF4-FFF2-40B4-BE49-F238E27FC236}">
                      <a16:creationId xmlns:a16="http://schemas.microsoft.com/office/drawing/2014/main" id="{DF242ECD-4F3D-43A5-B5CD-88868B55C779}"/>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EB221987-6DAC-421C-9997-CA49F4B424BD}"/>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55" name="Group 254">
                <a:extLst>
                  <a:ext uri="{FF2B5EF4-FFF2-40B4-BE49-F238E27FC236}">
                    <a16:creationId xmlns:a16="http://schemas.microsoft.com/office/drawing/2014/main" id="{FEDEABFE-BB94-4C2F-A2D8-E8D2DD860033}"/>
                  </a:ext>
                </a:extLst>
              </p:cNvPr>
              <p:cNvGrpSpPr/>
              <p:nvPr/>
            </p:nvGrpSpPr>
            <p:grpSpPr>
              <a:xfrm>
                <a:off x="-2813549" y="3977321"/>
                <a:ext cx="541538" cy="523877"/>
                <a:chOff x="-3024748" y="3561103"/>
                <a:chExt cx="949654" cy="918684"/>
              </a:xfrm>
            </p:grpSpPr>
            <p:sp>
              <p:nvSpPr>
                <p:cNvPr id="256" name="Rectangle: Rounded Corners 255">
                  <a:extLst>
                    <a:ext uri="{FF2B5EF4-FFF2-40B4-BE49-F238E27FC236}">
                      <a16:creationId xmlns:a16="http://schemas.microsoft.com/office/drawing/2014/main" id="{76A9F837-311D-46E4-BAA6-BD887550DF69}"/>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935BDB1D-5D79-4FF4-8225-7CD0F0B759B7}"/>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22" name="Cube 121">
              <a:extLst>
                <a:ext uri="{FF2B5EF4-FFF2-40B4-BE49-F238E27FC236}">
                  <a16:creationId xmlns:a16="http://schemas.microsoft.com/office/drawing/2014/main" id="{5A08A62C-59A2-43B4-81AB-4ABC3F6914DA}"/>
                </a:ext>
              </a:extLst>
            </p:cNvPr>
            <p:cNvSpPr/>
            <p:nvPr/>
          </p:nvSpPr>
          <p:spPr bwMode="auto">
            <a:xfrm>
              <a:off x="276162" y="3862619"/>
              <a:ext cx="3546216" cy="737338"/>
            </a:xfrm>
            <a:prstGeom prst="cube">
              <a:avLst>
                <a:gd name="adj" fmla="val 28212"/>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pic>
          <p:nvPicPr>
            <p:cNvPr id="69" name="Graphic 68" descr="Factory">
              <a:extLst>
                <a:ext uri="{FF2B5EF4-FFF2-40B4-BE49-F238E27FC236}">
                  <a16:creationId xmlns:a16="http://schemas.microsoft.com/office/drawing/2014/main" id="{FC3911BF-350F-43CB-8510-3467B00D6A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397" name="Connector: Elbow 396">
              <a:extLst>
                <a:ext uri="{FF2B5EF4-FFF2-40B4-BE49-F238E27FC236}">
                  <a16:creationId xmlns:a16="http://schemas.microsoft.com/office/drawing/2014/main" id="{DB9E317F-B8E8-4943-80A9-E932616D581F}"/>
                </a:ext>
              </a:extLst>
            </p:cNvPr>
            <p:cNvCxnSpPr>
              <a:cxnSpLocks/>
              <a:stCxn id="69" idx="3"/>
            </p:cNvCxnSpPr>
            <p:nvPr/>
          </p:nvCxnSpPr>
          <p:spPr>
            <a:xfrm>
              <a:off x="1089219" y="4429377"/>
              <a:ext cx="437667" cy="305527"/>
            </a:xfrm>
            <a:prstGeom prst="bentConnector3">
              <a:avLst>
                <a:gd name="adj1" fmla="val 98967"/>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9849F6EE-1025-4BAD-9F5E-D5BE0F47F2C3}"/>
                </a:ext>
              </a:extLst>
            </p:cNvPr>
            <p:cNvCxnSpPr>
              <a:cxnSpLocks/>
              <a:stCxn id="227" idx="1"/>
              <a:endCxn id="69" idx="1"/>
            </p:cNvCxnSpPr>
            <p:nvPr/>
          </p:nvCxnSpPr>
          <p:spPr>
            <a:xfrm rot="5400000" flipH="1" flipV="1">
              <a:off x="451700" y="4384396"/>
              <a:ext cx="319326" cy="409288"/>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2681713-CBDE-4E72-911E-6F69458E4920}"/>
                </a:ext>
              </a:extLst>
            </p:cNvPr>
            <p:cNvCxnSpPr>
              <a:cxnSpLocks/>
              <a:stCxn id="69" idx="3"/>
              <a:endCxn id="300" idx="1"/>
            </p:cNvCxnSpPr>
            <p:nvPr/>
          </p:nvCxnSpPr>
          <p:spPr>
            <a:xfrm>
              <a:off x="1089219" y="4429377"/>
              <a:ext cx="72676"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0BB2238E-65A5-4168-BAD7-EEDE7F9E1829}"/>
                </a:ext>
              </a:extLst>
            </p:cNvPr>
            <p:cNvCxnSpPr>
              <a:cxnSpLocks/>
              <a:stCxn id="69" idx="1"/>
              <a:endCxn id="294" idx="1"/>
            </p:cNvCxnSpPr>
            <p:nvPr/>
          </p:nvCxnSpPr>
          <p:spPr>
            <a:xfrm rot="10800000" flipV="1">
              <a:off x="784307" y="4429377"/>
              <a:ext cx="31700"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50F86F1-9DF3-45A1-9A70-3499BC48CF58}"/>
                </a:ext>
              </a:extLst>
            </p:cNvPr>
            <p:cNvGrpSpPr/>
            <p:nvPr/>
          </p:nvGrpSpPr>
          <p:grpSpPr>
            <a:xfrm>
              <a:off x="415300" y="5586327"/>
              <a:ext cx="1110477" cy="418187"/>
              <a:chOff x="406997" y="4956449"/>
              <a:chExt cx="1110477" cy="418187"/>
            </a:xfrm>
          </p:grpSpPr>
          <p:cxnSp>
            <p:nvCxnSpPr>
              <p:cNvPr id="272" name="Connector: Elbow 252">
                <a:extLst>
                  <a:ext uri="{FF2B5EF4-FFF2-40B4-BE49-F238E27FC236}">
                    <a16:creationId xmlns:a16="http://schemas.microsoft.com/office/drawing/2014/main" id="{1B8A769A-2254-4C73-8501-BEACBA9406D3}"/>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Connector: Elbow 252">
                <a:extLst>
                  <a:ext uri="{FF2B5EF4-FFF2-40B4-BE49-F238E27FC236}">
                    <a16:creationId xmlns:a16="http://schemas.microsoft.com/office/drawing/2014/main" id="{7A5EB2D4-2311-4578-B067-1589BE7637ED}"/>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Connector: Elbow 252">
                <a:extLst>
                  <a:ext uri="{FF2B5EF4-FFF2-40B4-BE49-F238E27FC236}">
                    <a16:creationId xmlns:a16="http://schemas.microsoft.com/office/drawing/2014/main" id="{D0B9C4F3-64C6-4389-8A9C-CF5E8BAFF339}"/>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Connector: Elbow 252">
                <a:extLst>
                  <a:ext uri="{FF2B5EF4-FFF2-40B4-BE49-F238E27FC236}">
                    <a16:creationId xmlns:a16="http://schemas.microsoft.com/office/drawing/2014/main" id="{6B91E6FE-460F-4D52-8334-562C04ABB0A7}"/>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7" name="Speech Bubble: Rectangle 186">
              <a:extLst>
                <a:ext uri="{FF2B5EF4-FFF2-40B4-BE49-F238E27FC236}">
                  <a16:creationId xmlns:a16="http://schemas.microsoft.com/office/drawing/2014/main" id="{119F66FA-9CB7-4528-AC65-D5011D32382E}"/>
                </a:ext>
              </a:extLst>
            </p:cNvPr>
            <p:cNvSpPr/>
            <p:nvPr/>
          </p:nvSpPr>
          <p:spPr bwMode="auto">
            <a:xfrm>
              <a:off x="1677900" y="5362340"/>
              <a:ext cx="1835485" cy="416771"/>
            </a:xfrm>
            <a:prstGeom prst="wedgeRectCallout">
              <a:avLst>
                <a:gd name="adj1" fmla="val 6532"/>
                <a:gd name="adj2" fmla="val -266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a:solidFill>
                    <a:schemeClr val="tx1"/>
                  </a:solidFill>
                  <a:ea typeface="Segoe UI" pitchFamily="34" charset="0"/>
                  <a:cs typeface="Segoe UI" pitchFamily="34" charset="0"/>
                </a:rPr>
                <a:t>Level 1 – Basic Control</a:t>
              </a:r>
              <a:br>
                <a:rPr lang="en-US" sz="900" b="1">
                  <a:solidFill>
                    <a:schemeClr val="tx1"/>
                  </a:solidFill>
                  <a:ea typeface="Segoe UI" pitchFamily="34" charset="0"/>
                  <a:cs typeface="Segoe UI" pitchFamily="34" charset="0"/>
                </a:rPr>
              </a:br>
              <a:r>
                <a:rPr lang="en-US" sz="700">
                  <a:solidFill>
                    <a:schemeClr val="tx1"/>
                  </a:solidFill>
                  <a:cs typeface="Segoe UI" pitchFamily="34" charset="0"/>
                </a:rPr>
                <a:t>Electronics controlling or monitoring physical systems</a:t>
              </a:r>
            </a:p>
          </p:txBody>
        </p:sp>
        <p:sp>
          <p:nvSpPr>
            <p:cNvPr id="189" name="Speech Bubble: Rectangle 188">
              <a:extLst>
                <a:ext uri="{FF2B5EF4-FFF2-40B4-BE49-F238E27FC236}">
                  <a16:creationId xmlns:a16="http://schemas.microsoft.com/office/drawing/2014/main" id="{2B077539-FDBB-4295-AC9A-9F6D26219FFE}"/>
                </a:ext>
              </a:extLst>
            </p:cNvPr>
            <p:cNvSpPr/>
            <p:nvPr/>
          </p:nvSpPr>
          <p:spPr bwMode="auto">
            <a:xfrm>
              <a:off x="1677899" y="5998369"/>
              <a:ext cx="1835485" cy="282642"/>
            </a:xfrm>
            <a:prstGeom prst="wedgeRectCallout">
              <a:avLst>
                <a:gd name="adj1" fmla="val 9743"/>
                <a:gd name="adj2" fmla="val 346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a:solidFill>
                    <a:schemeClr val="tx1"/>
                  </a:solidFill>
                  <a:ea typeface="Segoe UI" pitchFamily="34" charset="0"/>
                  <a:cs typeface="Segoe UI" pitchFamily="34" charset="0"/>
                </a:rPr>
                <a:t>Level 0 – Process</a:t>
              </a:r>
              <a:br>
                <a:rPr lang="en-US" sz="900" b="1">
                  <a:solidFill>
                    <a:schemeClr val="tx1"/>
                  </a:solidFill>
                  <a:ea typeface="Segoe UI" pitchFamily="34" charset="0"/>
                  <a:cs typeface="Segoe UI" pitchFamily="34" charset="0"/>
                </a:rPr>
              </a:br>
              <a:r>
                <a:rPr lang="en-US" sz="700">
                  <a:solidFill>
                    <a:schemeClr val="tx1"/>
                  </a:solidFill>
                  <a:cs typeface="Segoe UI" pitchFamily="34" charset="0"/>
                </a:rPr>
                <a:t>Physical machinery</a:t>
              </a:r>
            </a:p>
          </p:txBody>
        </p:sp>
        <p:sp>
          <p:nvSpPr>
            <p:cNvPr id="191" name="Speech Bubble: Rectangle 190">
              <a:extLst>
                <a:ext uri="{FF2B5EF4-FFF2-40B4-BE49-F238E27FC236}">
                  <a16:creationId xmlns:a16="http://schemas.microsoft.com/office/drawing/2014/main" id="{1F924C9E-EB65-4980-8FA3-6BB7C8BC5DBE}"/>
                </a:ext>
              </a:extLst>
            </p:cNvPr>
            <p:cNvSpPr/>
            <p:nvPr/>
          </p:nvSpPr>
          <p:spPr bwMode="auto">
            <a:xfrm>
              <a:off x="1675005" y="4760617"/>
              <a:ext cx="1853563" cy="418187"/>
            </a:xfrm>
            <a:prstGeom prst="wedgeRectCallout">
              <a:avLst>
                <a:gd name="adj1" fmla="val -5800"/>
                <a:gd name="adj2" fmla="val -544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900" b="1">
                  <a:solidFill>
                    <a:schemeClr val="tx1"/>
                  </a:solidFill>
                  <a:cs typeface="Segoe UI" pitchFamily="34" charset="0"/>
                </a:rPr>
                <a:t>Level 2 – Supervisory Control</a:t>
              </a:r>
              <a:br>
                <a:rPr lang="en-US" sz="900" b="1">
                  <a:solidFill>
                    <a:schemeClr val="tx1"/>
                  </a:solidFill>
                  <a:cs typeface="Segoe UI" pitchFamily="34" charset="0"/>
                </a:rPr>
              </a:br>
              <a:r>
                <a:rPr lang="en-US" sz="700">
                  <a:solidFill>
                    <a:schemeClr val="tx1"/>
                  </a:solidFill>
                  <a:cs typeface="Segoe UI" pitchFamily="34" charset="0"/>
                </a:rPr>
                <a:t>Monitoring &amp; Control for discrete business functions (e.g. production line) </a:t>
              </a:r>
            </a:p>
          </p:txBody>
        </p:sp>
        <p:sp>
          <p:nvSpPr>
            <p:cNvPr id="193" name="Speech Bubble: Rectangle 192">
              <a:extLst>
                <a:ext uri="{FF2B5EF4-FFF2-40B4-BE49-F238E27FC236}">
                  <a16:creationId xmlns:a16="http://schemas.microsoft.com/office/drawing/2014/main" id="{B924C3F2-1FC6-44A2-9040-887A8063AE6B}"/>
                </a:ext>
              </a:extLst>
            </p:cNvPr>
            <p:cNvSpPr/>
            <p:nvPr/>
          </p:nvSpPr>
          <p:spPr bwMode="auto">
            <a:xfrm>
              <a:off x="1679156" y="4129462"/>
              <a:ext cx="1849412" cy="421889"/>
            </a:xfrm>
            <a:prstGeom prst="wedgeRectCallout">
              <a:avLst>
                <a:gd name="adj1" fmla="val -30698"/>
                <a:gd name="adj2" fmla="val 1788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a:solidFill>
                    <a:schemeClr val="tx1"/>
                  </a:solidFill>
                  <a:ea typeface="Segoe UI" pitchFamily="34" charset="0"/>
                  <a:cs typeface="Segoe UI" pitchFamily="34" charset="0"/>
                </a:rPr>
                <a:t>Level 3 – Site Operations</a:t>
              </a:r>
              <a:br>
                <a:rPr lang="en-US" sz="900" b="1">
                  <a:solidFill>
                    <a:schemeClr val="tx1"/>
                  </a:solidFill>
                  <a:ea typeface="Segoe UI" pitchFamily="34" charset="0"/>
                  <a:cs typeface="Segoe UI" pitchFamily="34" charset="0"/>
                </a:rPr>
              </a:br>
              <a:r>
                <a:rPr lang="en-US" sz="700">
                  <a:solidFill>
                    <a:schemeClr val="tx1"/>
                  </a:solidFill>
                  <a:cs typeface="Segoe UI" pitchFamily="34" charset="0"/>
                </a:rPr>
                <a:t>Control &amp; monitoring for physical site with multiple functions (e.g. plant)</a:t>
              </a:r>
            </a:p>
          </p:txBody>
        </p:sp>
      </p:grpSp>
      <p:sp>
        <p:nvSpPr>
          <p:cNvPr id="35" name="Google Shape;1889;p149">
            <a:extLst>
              <a:ext uri="{FF2B5EF4-FFF2-40B4-BE49-F238E27FC236}">
                <a16:creationId xmlns:a16="http://schemas.microsoft.com/office/drawing/2014/main" id="{47EA1AC6-0213-4631-BD40-8D85B9FD5E37}"/>
              </a:ext>
            </a:extLst>
          </p:cNvPr>
          <p:cNvSpPr/>
          <p:nvPr/>
        </p:nvSpPr>
        <p:spPr>
          <a:xfrm>
            <a:off x="8148211" y="1055581"/>
            <a:ext cx="3716004" cy="934642"/>
          </a:xfrm>
          <a:prstGeom prst="rect">
            <a:avLst/>
          </a:prstGeom>
          <a:solidFill>
            <a:schemeClr val="accent1">
              <a:lumMod val="20000"/>
              <a:lumOff val="80000"/>
            </a:schemeClr>
          </a:solidFill>
          <a:ln w="12700" cap="flat" cmpd="sng">
            <a:noFill/>
            <a:prstDash val="solid"/>
            <a:miter lim="800000"/>
            <a:headEnd type="none" w="sm" len="sm"/>
            <a:tailEnd type="none" w="sm" len="sm"/>
          </a:ln>
        </p:spPr>
        <p:txBody>
          <a:bodyPr spcFirstLastPara="1" wrap="square" lIns="91425" tIns="36576" rIns="91425" bIns="45700" anchor="t" anchorCtr="0">
            <a:noAutofit/>
          </a:bodyPr>
          <a:lstStyle/>
          <a:p>
            <a:pPr algn="ctr">
              <a:buClr>
                <a:srgbClr val="FFFFFF"/>
              </a:buClr>
              <a:buSzPts val="2400"/>
            </a:pPr>
            <a:r>
              <a:rPr lang="en-US" sz="1200" b="1">
                <a:solidFill>
                  <a:schemeClr val="tx1"/>
                </a:solidFill>
                <a:sym typeface="Libre Franklin"/>
              </a:rPr>
              <a:t>Security Analytics</a:t>
            </a:r>
            <a:endParaRPr sz="1200" b="1">
              <a:solidFill>
                <a:schemeClr val="tx1"/>
              </a:solidFill>
              <a:sym typeface="Libre Franklin"/>
            </a:endParaRPr>
          </a:p>
        </p:txBody>
      </p:sp>
      <p:grpSp>
        <p:nvGrpSpPr>
          <p:cNvPr id="8" name="Group 7">
            <a:extLst>
              <a:ext uri="{FF2B5EF4-FFF2-40B4-BE49-F238E27FC236}">
                <a16:creationId xmlns:a16="http://schemas.microsoft.com/office/drawing/2014/main" id="{9C2F4C15-FFC6-466B-A795-DF84E9B257BC}"/>
              </a:ext>
            </a:extLst>
          </p:cNvPr>
          <p:cNvGrpSpPr/>
          <p:nvPr/>
        </p:nvGrpSpPr>
        <p:grpSpPr>
          <a:xfrm>
            <a:off x="8247106" y="3657603"/>
            <a:ext cx="3702006" cy="2979415"/>
            <a:chOff x="12636541" y="2064543"/>
            <a:chExt cx="2609315" cy="1730020"/>
          </a:xfrm>
        </p:grpSpPr>
        <p:grpSp>
          <p:nvGrpSpPr>
            <p:cNvPr id="266" name="Group 265">
              <a:extLst>
                <a:ext uri="{FF2B5EF4-FFF2-40B4-BE49-F238E27FC236}">
                  <a16:creationId xmlns:a16="http://schemas.microsoft.com/office/drawing/2014/main" id="{A7AE1721-B54A-4B0E-AED8-989AB643569F}"/>
                </a:ext>
              </a:extLst>
            </p:cNvPr>
            <p:cNvGrpSpPr/>
            <p:nvPr/>
          </p:nvGrpSpPr>
          <p:grpSpPr>
            <a:xfrm>
              <a:off x="12636541" y="2064543"/>
              <a:ext cx="2609315" cy="1730020"/>
              <a:chOff x="381478" y="1939261"/>
              <a:chExt cx="2390776" cy="395214"/>
            </a:xfrm>
          </p:grpSpPr>
          <p:sp>
            <p:nvSpPr>
              <p:cNvPr id="200" name="Cube 199">
                <a:extLst>
                  <a:ext uri="{FF2B5EF4-FFF2-40B4-BE49-F238E27FC236}">
                    <a16:creationId xmlns:a16="http://schemas.microsoft.com/office/drawing/2014/main" id="{F34B2187-80BB-4DC2-A4D1-631F4EEAA24D}"/>
                  </a:ext>
                </a:extLst>
              </p:cNvPr>
              <p:cNvSpPr/>
              <p:nvPr/>
            </p:nvSpPr>
            <p:spPr bwMode="auto">
              <a:xfrm>
                <a:off x="381478" y="1939261"/>
                <a:ext cx="2390776" cy="395214"/>
              </a:xfrm>
              <a:prstGeom prst="cube">
                <a:avLst>
                  <a:gd name="adj" fmla="val 72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defRPr/>
                </a:pPr>
                <a:endParaRPr lang="en-US" sz="1075" b="1" kern="0">
                  <a:gradFill>
                    <a:gsLst>
                      <a:gs pos="0">
                        <a:srgbClr val="FFFFFF"/>
                      </a:gs>
                      <a:gs pos="100000">
                        <a:srgbClr val="FFFFFF"/>
                      </a:gs>
                    </a:gsLst>
                    <a:lin ang="5400000" scaled="1"/>
                  </a:gradFill>
                  <a:latin typeface="Segoe"/>
                </a:endParaRPr>
              </a:p>
            </p:txBody>
          </p:sp>
          <p:sp>
            <p:nvSpPr>
              <p:cNvPr id="202" name="TextBox 201">
                <a:extLst>
                  <a:ext uri="{FF2B5EF4-FFF2-40B4-BE49-F238E27FC236}">
                    <a16:creationId xmlns:a16="http://schemas.microsoft.com/office/drawing/2014/main" id="{38012103-5131-4D77-A9DA-657856922CB0}"/>
                  </a:ext>
                </a:extLst>
              </p:cNvPr>
              <p:cNvSpPr txBox="1"/>
              <p:nvPr/>
            </p:nvSpPr>
            <p:spPr>
              <a:xfrm>
                <a:off x="419948" y="1974730"/>
                <a:ext cx="2099110" cy="341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1"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Purdue Levels 4 + 5 and Zero Trust</a:t>
                </a:r>
              </a:p>
            </p:txBody>
          </p:sp>
        </p:grpSp>
        <p:sp>
          <p:nvSpPr>
            <p:cNvPr id="198" name="Speech Bubble: Rectangle 197">
              <a:extLst>
                <a:ext uri="{FF2B5EF4-FFF2-40B4-BE49-F238E27FC236}">
                  <a16:creationId xmlns:a16="http://schemas.microsoft.com/office/drawing/2014/main" id="{BF6A6A62-3488-4D62-887D-FC1D66E780D0}"/>
                </a:ext>
              </a:extLst>
            </p:cNvPr>
            <p:cNvSpPr/>
            <p:nvPr/>
          </p:nvSpPr>
          <p:spPr bwMode="auto">
            <a:xfrm>
              <a:off x="12676849" y="3104749"/>
              <a:ext cx="2381026" cy="634508"/>
            </a:xfrm>
            <a:prstGeom prst="wedgeRectCallout">
              <a:avLst>
                <a:gd name="adj1" fmla="val -366"/>
                <a:gd name="adj2" fmla="val 373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spcBef>
                  <a:spcPct val="0"/>
                </a:spcBef>
                <a:spcAft>
                  <a:spcPts val="300"/>
                </a:spcAft>
              </a:pPr>
              <a:r>
                <a:rPr lang="en-US" sz="1050" b="1">
                  <a:solidFill>
                    <a:schemeClr val="tx1"/>
                  </a:solidFill>
                  <a:ea typeface="Segoe UI" pitchFamily="34" charset="0"/>
                  <a:cs typeface="Segoe UI" pitchFamily="34" charset="0"/>
                </a:rPr>
                <a:t>Transform with Zero Trust Principles</a:t>
              </a:r>
            </a:p>
            <a:p>
              <a:pPr defTabSz="932472" fontAlgn="base">
                <a:spcBef>
                  <a:spcPct val="0"/>
                </a:spcBef>
                <a:spcAft>
                  <a:spcPts val="300"/>
                </a:spcAft>
              </a:pPr>
              <a:r>
                <a:rPr lang="en-US" sz="950" i="1">
                  <a:solidFill>
                    <a:schemeClr val="tx1"/>
                  </a:solidFill>
                  <a:ea typeface="Segoe UI" pitchFamily="34" charset="0"/>
                  <a:cs typeface="Segoe UI" pitchFamily="34" charset="0"/>
                </a:rPr>
                <a:t>Purdue model assumed static site/enterprise model</a:t>
              </a:r>
            </a:p>
            <a:p>
              <a:pPr marL="171450" lvl="1" indent="-171450" defTabSz="932472" fontAlgn="base">
                <a:spcBef>
                  <a:spcPct val="0"/>
                </a:spcBef>
                <a:spcAft>
                  <a:spcPct val="0"/>
                </a:spcAft>
                <a:buFont typeface="Arial" panose="020B0604020202020204" pitchFamily="34" charset="0"/>
                <a:buChar char="•"/>
              </a:pPr>
              <a:r>
                <a:rPr lang="en-US" sz="900" b="1">
                  <a:solidFill>
                    <a:schemeClr val="tx1"/>
                  </a:solidFill>
                  <a:ea typeface="Segoe UI" pitchFamily="34" charset="0"/>
                  <a:cs typeface="Segoe UI" pitchFamily="34" charset="0"/>
                </a:rPr>
                <a:t>Datacenter Segments </a:t>
              </a:r>
              <a:r>
                <a:rPr lang="en-US" sz="900">
                  <a:solidFill>
                    <a:schemeClr val="tx1"/>
                  </a:solidFill>
                  <a:ea typeface="Segoe UI" pitchFamily="34" charset="0"/>
                  <a:cs typeface="Segoe UI" pitchFamily="34" charset="0"/>
                </a:rPr>
                <a:t>– Align network/identity/other controls to business workloads and business risk</a:t>
              </a:r>
            </a:p>
            <a:p>
              <a:pPr marL="171450" lvl="1" indent="-171450" defTabSz="932472" fontAlgn="base">
                <a:spcBef>
                  <a:spcPct val="0"/>
                </a:spcBef>
                <a:spcAft>
                  <a:spcPct val="0"/>
                </a:spcAft>
                <a:buFont typeface="Arial" panose="020B0604020202020204" pitchFamily="34" charset="0"/>
                <a:buChar char="•"/>
              </a:pPr>
              <a:r>
                <a:rPr lang="en-US" sz="900" b="1">
                  <a:solidFill>
                    <a:schemeClr val="tx1"/>
                  </a:solidFill>
                  <a:ea typeface="Segoe UI" pitchFamily="34" charset="0"/>
                  <a:cs typeface="Segoe UI" pitchFamily="34" charset="0"/>
                </a:rPr>
                <a:t>End user access - </a:t>
              </a:r>
              <a:r>
                <a:rPr lang="en-US" sz="900">
                  <a:solidFill>
                    <a:schemeClr val="tx1"/>
                  </a:solidFill>
                  <a:ea typeface="Segoe UI" pitchFamily="34" charset="0"/>
                  <a:cs typeface="Segoe UI" pitchFamily="34" charset="0"/>
                </a:rPr>
                <a:t>Dynamically grant access based on explicit validation of current user and device risk level</a:t>
              </a:r>
            </a:p>
          </p:txBody>
        </p:sp>
      </p:grpSp>
      <p:sp>
        <p:nvSpPr>
          <p:cNvPr id="204" name="Google Shape;1889;p149">
            <a:extLst>
              <a:ext uri="{FF2B5EF4-FFF2-40B4-BE49-F238E27FC236}">
                <a16:creationId xmlns:a16="http://schemas.microsoft.com/office/drawing/2014/main" id="{5853A0FA-78E8-4E43-8569-6A50D923A376}"/>
              </a:ext>
            </a:extLst>
          </p:cNvPr>
          <p:cNvSpPr/>
          <p:nvPr/>
        </p:nvSpPr>
        <p:spPr>
          <a:xfrm>
            <a:off x="3117208" y="989935"/>
            <a:ext cx="9005549" cy="1049017"/>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3257550" marR="0" lvl="0" fontAlgn="auto">
              <a:lnSpc>
                <a:spcPct val="100000"/>
              </a:lnSpc>
              <a:spcBef>
                <a:spcPts val="0"/>
              </a:spcBef>
              <a:spcAft>
                <a:spcPts val="0"/>
              </a:spcAft>
              <a:buClr>
                <a:srgbClr val="FFFFFF"/>
              </a:buClr>
              <a:buSzPts val="2400"/>
              <a:buFont typeface="Libre Franklin"/>
              <a:buNone/>
              <a:tabLst/>
              <a:defRPr/>
            </a:pPr>
            <a:endParaRPr sz="1600" b="1">
              <a:sym typeface="Libre Franklin"/>
            </a:endParaRPr>
          </a:p>
        </p:txBody>
      </p:sp>
      <p:sp>
        <p:nvSpPr>
          <p:cNvPr id="3" name="Google Shape;1889;p149">
            <a:extLst>
              <a:ext uri="{FF2B5EF4-FFF2-40B4-BE49-F238E27FC236}">
                <a16:creationId xmlns:a16="http://schemas.microsoft.com/office/drawing/2014/main" id="{A9835CF2-B55F-43B0-8A67-DBA82A501C15}"/>
              </a:ext>
            </a:extLst>
          </p:cNvPr>
          <p:cNvSpPr/>
          <p:nvPr/>
        </p:nvSpPr>
        <p:spPr>
          <a:xfrm>
            <a:off x="3232284" y="1055321"/>
            <a:ext cx="3068660" cy="850793"/>
          </a:xfrm>
          <a:prstGeom prst="rect">
            <a:avLst/>
          </a:prstGeom>
          <a:solidFill>
            <a:srgbClr val="AFFFD3"/>
          </a:solidFill>
          <a:ln w="12700" cap="flat" cmpd="sng">
            <a:noFill/>
            <a:prstDash val="solid"/>
            <a:miter lim="800000"/>
            <a:headEnd type="none" w="sm" len="sm"/>
            <a:tailEnd type="none" w="sm" len="sm"/>
          </a:ln>
        </p:spPr>
        <p:txBody>
          <a:bodyPr spcFirstLastPara="1" wrap="square" lIns="91425" tIns="36576" rIns="91425" bIns="45700" anchor="t" anchorCtr="0">
            <a:noAutofit/>
          </a:bodyPr>
          <a:lstStyle/>
          <a:p>
            <a:pPr algn="ctr">
              <a:buClr>
                <a:srgbClr val="FFFFFF"/>
              </a:buClr>
              <a:buSzPts val="2400"/>
            </a:pPr>
            <a:r>
              <a:rPr lang="en-US" sz="1200" b="1">
                <a:sym typeface="Libre Franklin"/>
              </a:rPr>
              <a:t>Business Analytics</a:t>
            </a:r>
            <a:endParaRPr sz="1200" b="1">
              <a:sym typeface="Libre Franklin"/>
            </a:endParaRPr>
          </a:p>
        </p:txBody>
      </p:sp>
      <p:sp>
        <p:nvSpPr>
          <p:cNvPr id="2" name="Title 1">
            <a:extLst>
              <a:ext uri="{FF2B5EF4-FFF2-40B4-BE49-F238E27FC236}">
                <a16:creationId xmlns:a16="http://schemas.microsoft.com/office/drawing/2014/main" id="{D9EEE03C-B7C3-4CA0-93A6-EDCDEFC8C996}"/>
              </a:ext>
            </a:extLst>
          </p:cNvPr>
          <p:cNvSpPr>
            <a:spLocks noGrp="1"/>
          </p:cNvSpPr>
          <p:nvPr>
            <p:ph type="title"/>
          </p:nvPr>
        </p:nvSpPr>
        <p:spPr>
          <a:xfrm>
            <a:off x="218320" y="124658"/>
            <a:ext cx="11645895" cy="738664"/>
          </a:xfrm>
        </p:spPr>
        <p:txBody>
          <a:bodyPr/>
          <a:lstStyle/>
          <a:p>
            <a:r>
              <a:rPr lang="en-US" sz="3200"/>
              <a:t>Operational Technology (OT) Security Reference Architecture</a:t>
            </a:r>
            <a:br>
              <a:rPr lang="en-US" sz="3400"/>
            </a:br>
            <a:r>
              <a:rPr lang="en-US" sz="1600" i="1">
                <a:latin typeface="+mn-lt"/>
              </a:rPr>
              <a:t>Apply zero trust principles to securing OT and industrial IoT environments</a:t>
            </a:r>
          </a:p>
        </p:txBody>
      </p:sp>
      <p:sp>
        <p:nvSpPr>
          <p:cNvPr id="80" name="TextBox 79">
            <a:extLst>
              <a:ext uri="{FF2B5EF4-FFF2-40B4-BE49-F238E27FC236}">
                <a16:creationId xmlns:a16="http://schemas.microsoft.com/office/drawing/2014/main" id="{5CD6EBEE-763A-482A-A9B8-453DFBFD3695}"/>
              </a:ext>
            </a:extLst>
          </p:cNvPr>
          <p:cNvSpPr txBox="1"/>
          <p:nvPr/>
        </p:nvSpPr>
        <p:spPr>
          <a:xfrm>
            <a:off x="8201758" y="2708126"/>
            <a:ext cx="2950575" cy="823302"/>
          </a:xfrm>
          <a:prstGeom prst="rect">
            <a:avLst/>
          </a:prstGeom>
          <a:noFill/>
        </p:spPr>
        <p:txBody>
          <a:bodyPr wrap="square" lIns="0" tIns="0" rIns="0" bIns="0" rtlCol="0">
            <a:spAutoFit/>
          </a:bodyPr>
          <a:lstStyle/>
          <a:p>
            <a:pPr algn="l"/>
            <a:r>
              <a:rPr lang="en-US" sz="1100" b="1" i="1" u="sng"/>
              <a:t>Confidentiality</a:t>
            </a:r>
            <a:r>
              <a:rPr lang="en-US" sz="1100" i="1">
                <a:latin typeface="+mj-lt"/>
              </a:rPr>
              <a:t>/Integrity/Availability</a:t>
            </a:r>
          </a:p>
          <a:p>
            <a:pPr marL="114300" indent="-114300">
              <a:buFont typeface="Arial" panose="020B0604020202020204" pitchFamily="34" charset="0"/>
              <a:buChar char="•"/>
            </a:pPr>
            <a:r>
              <a:rPr lang="en-US" sz="850">
                <a:latin typeface="+mj-lt"/>
              </a:rPr>
              <a:t>Hardware Age: </a:t>
            </a:r>
            <a:r>
              <a:rPr lang="en-US" sz="850"/>
              <a:t>5-10 years</a:t>
            </a:r>
          </a:p>
          <a:p>
            <a:pPr marL="114300" indent="-114300">
              <a:buFont typeface="Arial" panose="020B0604020202020204" pitchFamily="34" charset="0"/>
              <a:buChar char="•"/>
            </a:pPr>
            <a:r>
              <a:rPr lang="en-US" sz="850">
                <a:latin typeface="+mj-lt"/>
              </a:rPr>
              <a:t>Warranty length </a:t>
            </a:r>
            <a:r>
              <a:rPr lang="en-US" sz="850"/>
              <a:t>3-5 years</a:t>
            </a:r>
          </a:p>
          <a:p>
            <a:pPr marL="114300" indent="-114300">
              <a:buFont typeface="Arial" panose="020B0604020202020204" pitchFamily="34" charset="0"/>
              <a:buChar char="•"/>
            </a:pPr>
            <a:r>
              <a:rPr lang="en-US" sz="850">
                <a:latin typeface="+mj-lt"/>
              </a:rPr>
              <a:t>Protocols: </a:t>
            </a:r>
            <a:r>
              <a:rPr lang="en-US" sz="850"/>
              <a:t>Native IP, HTTP(S), Others</a:t>
            </a:r>
          </a:p>
          <a:p>
            <a:pPr marL="114300" indent="-114300">
              <a:buFont typeface="Arial" panose="020B0604020202020204" pitchFamily="34" charset="0"/>
              <a:buChar char="•"/>
            </a:pPr>
            <a:r>
              <a:rPr lang="en-US" sz="850">
                <a:latin typeface="+mj-lt"/>
              </a:rPr>
              <a:t>Security Hygiene:</a:t>
            </a:r>
            <a:r>
              <a:rPr lang="en-US" sz="850"/>
              <a:t> Multi-factor authentication (MFA), patching, threat monitoring, antimalware</a:t>
            </a:r>
          </a:p>
        </p:txBody>
      </p:sp>
      <p:sp>
        <p:nvSpPr>
          <p:cNvPr id="89" name="TextBox 88">
            <a:extLst>
              <a:ext uri="{FF2B5EF4-FFF2-40B4-BE49-F238E27FC236}">
                <a16:creationId xmlns:a16="http://schemas.microsoft.com/office/drawing/2014/main" id="{84080149-8163-4175-8D0B-71927B532507}"/>
              </a:ext>
            </a:extLst>
          </p:cNvPr>
          <p:cNvSpPr txBox="1"/>
          <p:nvPr/>
        </p:nvSpPr>
        <p:spPr>
          <a:xfrm>
            <a:off x="4546642" y="2708126"/>
            <a:ext cx="3184488" cy="823302"/>
          </a:xfrm>
          <a:prstGeom prst="rect">
            <a:avLst/>
          </a:prstGeom>
          <a:noFill/>
        </p:spPr>
        <p:txBody>
          <a:bodyPr wrap="square" lIns="0" tIns="0" rIns="0" bIns="0" rtlCol="0">
            <a:spAutoFit/>
          </a:bodyPr>
          <a:lstStyle/>
          <a:p>
            <a:pPr marL="114300" indent="-114300"/>
            <a:r>
              <a:rPr lang="en-US" sz="1100" b="1" i="1" u="sng"/>
              <a:t>Safety</a:t>
            </a:r>
            <a:r>
              <a:rPr lang="en-US" sz="1100" i="1">
                <a:latin typeface="+mj-lt"/>
              </a:rPr>
              <a:t>/Integrity/Availability</a:t>
            </a:r>
            <a:endParaRPr lang="en-US" sz="1000"/>
          </a:p>
          <a:p>
            <a:pPr marL="171450" indent="-114300">
              <a:buFont typeface="Arial" panose="020B0604020202020204" pitchFamily="34" charset="0"/>
              <a:buChar char="•"/>
            </a:pPr>
            <a:r>
              <a:rPr lang="en-US" sz="850">
                <a:latin typeface="+mj-lt"/>
              </a:rPr>
              <a:t>Hardware Age: </a:t>
            </a:r>
            <a:r>
              <a:rPr lang="en-US" sz="850"/>
              <a:t>50-100 years (mechanical + electronic overlay) </a:t>
            </a:r>
          </a:p>
          <a:p>
            <a:pPr marL="171450" indent="-114300">
              <a:buFont typeface="Arial" panose="020B0604020202020204" pitchFamily="34" charset="0"/>
              <a:buChar char="•"/>
            </a:pPr>
            <a:r>
              <a:rPr lang="en-US" sz="850">
                <a:latin typeface="+mj-lt"/>
              </a:rPr>
              <a:t>Warranty length: </a:t>
            </a:r>
            <a:r>
              <a:rPr lang="en-US" sz="850"/>
              <a:t>up to 30-50 years</a:t>
            </a:r>
          </a:p>
          <a:p>
            <a:pPr marL="171450" indent="-114300">
              <a:buFont typeface="Arial" panose="020B0604020202020204" pitchFamily="34" charset="0"/>
              <a:buChar char="•"/>
            </a:pPr>
            <a:r>
              <a:rPr lang="en-US" sz="850">
                <a:latin typeface="+mj-lt"/>
              </a:rPr>
              <a:t>Protocols: </a:t>
            </a:r>
            <a:r>
              <a:rPr lang="en-US" sz="850"/>
              <a:t>Industry Specific (often bridged to IP networks)</a:t>
            </a:r>
          </a:p>
          <a:p>
            <a:pPr marL="171450" indent="-114300">
              <a:buFont typeface="Arial" panose="020B0604020202020204" pitchFamily="34" charset="0"/>
              <a:buChar char="•"/>
            </a:pPr>
            <a:r>
              <a:rPr lang="en-US" sz="850">
                <a:latin typeface="+mj-lt"/>
              </a:rPr>
              <a:t>Security Hygiene: </a:t>
            </a:r>
            <a:r>
              <a:rPr lang="en-US" sz="850"/>
              <a:t>Isolation, threat monitoring, managing vendor access risk, (patching rarely)</a:t>
            </a:r>
          </a:p>
        </p:txBody>
      </p:sp>
      <p:sp>
        <p:nvSpPr>
          <p:cNvPr id="97" name="TextBox 96">
            <a:extLst>
              <a:ext uri="{FF2B5EF4-FFF2-40B4-BE49-F238E27FC236}">
                <a16:creationId xmlns:a16="http://schemas.microsoft.com/office/drawing/2014/main" id="{896D194F-64E1-47FB-8CEE-3689FB5561F4}"/>
              </a:ext>
            </a:extLst>
          </p:cNvPr>
          <p:cNvSpPr txBox="1"/>
          <p:nvPr/>
        </p:nvSpPr>
        <p:spPr>
          <a:xfrm>
            <a:off x="4540421" y="2219613"/>
            <a:ext cx="2732659" cy="461665"/>
          </a:xfrm>
          <a:prstGeom prst="rect">
            <a:avLst/>
          </a:prstGeom>
          <a:noFill/>
        </p:spPr>
        <p:txBody>
          <a:bodyPr wrap="square" lIns="0" tIns="0" rIns="0" bIns="0" rtlCol="0">
            <a:spAutoFit/>
          </a:bodyPr>
          <a:lstStyle/>
          <a:p>
            <a:pPr algn="l"/>
            <a:r>
              <a:rPr lang="en-US" sz="1500" b="1"/>
              <a:t>Operational Technology </a:t>
            </a:r>
            <a:br>
              <a:rPr lang="en-US" sz="1500" b="1"/>
            </a:br>
            <a:r>
              <a:rPr lang="en-US" sz="1500" b="1"/>
              <a:t>(OT) Environments</a:t>
            </a:r>
          </a:p>
        </p:txBody>
      </p:sp>
      <p:sp>
        <p:nvSpPr>
          <p:cNvPr id="99" name="TextBox 98">
            <a:extLst>
              <a:ext uri="{FF2B5EF4-FFF2-40B4-BE49-F238E27FC236}">
                <a16:creationId xmlns:a16="http://schemas.microsoft.com/office/drawing/2014/main" id="{5363D4EB-813C-4AC9-B5E4-EF28D9B8DD24}"/>
              </a:ext>
            </a:extLst>
          </p:cNvPr>
          <p:cNvSpPr txBox="1"/>
          <p:nvPr/>
        </p:nvSpPr>
        <p:spPr>
          <a:xfrm>
            <a:off x="8201758" y="2216138"/>
            <a:ext cx="2232278" cy="461665"/>
          </a:xfrm>
          <a:prstGeom prst="rect">
            <a:avLst/>
          </a:prstGeom>
          <a:noFill/>
        </p:spPr>
        <p:txBody>
          <a:bodyPr wrap="none" lIns="0" tIns="0" rIns="0" bIns="0" rtlCol="0">
            <a:spAutoFit/>
          </a:bodyPr>
          <a:lstStyle/>
          <a:p>
            <a:pPr algn="l"/>
            <a:r>
              <a:rPr lang="en-US" sz="1500" b="1"/>
              <a:t>Information Technology </a:t>
            </a:r>
            <a:br>
              <a:rPr lang="en-US" sz="1500" b="1"/>
            </a:br>
            <a:r>
              <a:rPr lang="en-US" sz="1500" b="1"/>
              <a:t>(IT) Environments</a:t>
            </a:r>
          </a:p>
        </p:txBody>
      </p:sp>
      <p:grpSp>
        <p:nvGrpSpPr>
          <p:cNvPr id="258" name="Group 257">
            <a:extLst>
              <a:ext uri="{FF2B5EF4-FFF2-40B4-BE49-F238E27FC236}">
                <a16:creationId xmlns:a16="http://schemas.microsoft.com/office/drawing/2014/main" id="{2FF4D20C-6EE5-4C2D-BF2B-2C58AC1018AF}"/>
              </a:ext>
            </a:extLst>
          </p:cNvPr>
          <p:cNvGrpSpPr/>
          <p:nvPr/>
        </p:nvGrpSpPr>
        <p:grpSpPr>
          <a:xfrm flipH="1">
            <a:off x="7872440" y="4305300"/>
            <a:ext cx="275718" cy="391074"/>
            <a:chOff x="2697568" y="3778193"/>
            <a:chExt cx="1184671" cy="677197"/>
          </a:xfrm>
        </p:grpSpPr>
        <p:sp>
          <p:nvSpPr>
            <p:cNvPr id="228" name="Rectangle 227">
              <a:extLst>
                <a:ext uri="{FF2B5EF4-FFF2-40B4-BE49-F238E27FC236}">
                  <a16:creationId xmlns:a16="http://schemas.microsoft.com/office/drawing/2014/main" id="{BA2476B1-DE49-4C8C-B4D9-40F75A54654D}"/>
                </a:ext>
              </a:extLst>
            </p:cNvPr>
            <p:cNvSpPr/>
            <p:nvPr/>
          </p:nvSpPr>
          <p:spPr bwMode="auto">
            <a:xfrm>
              <a:off x="2717416" y="3778226"/>
              <a:ext cx="1113167" cy="668542"/>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02556058-3D37-4ADF-90AD-8D265540ADDC}"/>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B3EB2DC-76A7-4912-A77C-C857A2456B0B}"/>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1107793D-0EE9-4D3B-A596-7F578FCE16F8}"/>
              </a:ext>
            </a:extLst>
          </p:cNvPr>
          <p:cNvGrpSpPr/>
          <p:nvPr/>
        </p:nvGrpSpPr>
        <p:grpSpPr>
          <a:xfrm rot="5400000">
            <a:off x="4022399" y="1944452"/>
            <a:ext cx="416371" cy="270510"/>
            <a:chOff x="2618442" y="3778193"/>
            <a:chExt cx="1272583" cy="677197"/>
          </a:xfrm>
        </p:grpSpPr>
        <p:sp>
          <p:nvSpPr>
            <p:cNvPr id="276" name="Rectangle 275">
              <a:extLst>
                <a:ext uri="{FF2B5EF4-FFF2-40B4-BE49-F238E27FC236}">
                  <a16:creationId xmlns:a16="http://schemas.microsoft.com/office/drawing/2014/main" id="{29089E5F-FB52-4EE0-90B3-4C820C33635C}"/>
                </a:ext>
              </a:extLst>
            </p:cNvPr>
            <p:cNvSpPr/>
            <p:nvPr/>
          </p:nvSpPr>
          <p:spPr bwMode="auto">
            <a:xfrm>
              <a:off x="2618442" y="3778226"/>
              <a:ext cx="1272583" cy="668543"/>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77" name="Straight Connector 276">
              <a:extLst>
                <a:ext uri="{FF2B5EF4-FFF2-40B4-BE49-F238E27FC236}">
                  <a16:creationId xmlns:a16="http://schemas.microsoft.com/office/drawing/2014/main" id="{8C8F0431-6319-4CED-9CCB-BA72D85FACCC}"/>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A0CCD9B-3A72-40AB-A903-CDCFC0DCBE2F}"/>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74" name="Speech Bubble: Rectangle 273">
            <a:extLst>
              <a:ext uri="{FF2B5EF4-FFF2-40B4-BE49-F238E27FC236}">
                <a16:creationId xmlns:a16="http://schemas.microsoft.com/office/drawing/2014/main" id="{FE70192B-82A4-4829-9084-6FF59B4CEB3C}"/>
              </a:ext>
            </a:extLst>
          </p:cNvPr>
          <p:cNvSpPr/>
          <p:nvPr/>
        </p:nvSpPr>
        <p:spPr bwMode="auto">
          <a:xfrm>
            <a:off x="122842" y="2287746"/>
            <a:ext cx="3666147" cy="889502"/>
          </a:xfrm>
          <a:prstGeom prst="wedgeRectCallout">
            <a:avLst>
              <a:gd name="adj1" fmla="val 60852"/>
              <a:gd name="adj2" fmla="val -51020"/>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050" b="1" err="1">
                <a:solidFill>
                  <a:schemeClr val="tx1">
                    <a:lumMod val="50000"/>
                    <a:lumOff val="50000"/>
                  </a:schemeClr>
                </a:solidFill>
                <a:latin typeface="Segoe UI"/>
                <a:cs typeface="Segoe UI" pitchFamily="34" charset="0"/>
              </a:rPr>
              <a:t>IIoT</a:t>
            </a:r>
            <a:r>
              <a:rPr lang="en-US" sz="1050" b="1">
                <a:solidFill>
                  <a:schemeClr val="tx1">
                    <a:lumMod val="50000"/>
                    <a:lumOff val="50000"/>
                  </a:schemeClr>
                </a:solidFill>
                <a:latin typeface="Segoe UI"/>
                <a:cs typeface="Segoe UI" pitchFamily="34" charset="0"/>
              </a:rPr>
              <a:t> / OT Digital Transformation drivers</a:t>
            </a:r>
            <a:endParaRPr lang="en-US" sz="1050">
              <a:solidFill>
                <a:schemeClr val="tx1">
                  <a:lumMod val="50000"/>
                  <a:lumOff val="50000"/>
                </a:schemeClr>
              </a:solidFill>
              <a:latin typeface="Segoe UI"/>
              <a:cs typeface="Segoe UI" pitchFamily="34" charset="0"/>
            </a:endParaRPr>
          </a:p>
          <a:p>
            <a:pPr marL="171450" indent="-171450" defTabSz="932472" fontAlgn="base">
              <a:spcBef>
                <a:spcPct val="0"/>
              </a:spcBef>
              <a:spcAft>
                <a:spcPct val="0"/>
              </a:spcAft>
              <a:buFont typeface="Arial" panose="020B0604020202020204" pitchFamily="34" charset="0"/>
              <a:buChar char="•"/>
            </a:pPr>
            <a:r>
              <a:rPr lang="en-US" sz="1000" b="1">
                <a:solidFill>
                  <a:schemeClr val="tx1">
                    <a:lumMod val="50000"/>
                    <a:lumOff val="50000"/>
                  </a:schemeClr>
                </a:solidFill>
                <a:latin typeface="Segoe UI"/>
                <a:cs typeface="Segoe UI" pitchFamily="34" charset="0"/>
              </a:rPr>
              <a:t>Business Efficiency </a:t>
            </a:r>
            <a:r>
              <a:rPr lang="en-US" sz="1000">
                <a:solidFill>
                  <a:schemeClr val="tx1">
                    <a:lumMod val="50000"/>
                    <a:lumOff val="50000"/>
                  </a:schemeClr>
                </a:solidFill>
                <a:latin typeface="Segoe UI"/>
                <a:cs typeface="Segoe UI" pitchFamily="34" charset="0"/>
              </a:rPr>
              <a:t>- Data to enable business  agility</a:t>
            </a:r>
          </a:p>
          <a:p>
            <a:pPr marL="171450" indent="-171450" defTabSz="932472" fontAlgn="base">
              <a:spcBef>
                <a:spcPct val="0"/>
              </a:spcBef>
              <a:spcAft>
                <a:spcPct val="0"/>
              </a:spcAft>
              <a:buFont typeface="Arial" panose="020B0604020202020204" pitchFamily="34" charset="0"/>
              <a:buChar char="•"/>
            </a:pPr>
            <a:r>
              <a:rPr lang="en-US" sz="1000" b="1">
                <a:solidFill>
                  <a:schemeClr val="tx1">
                    <a:lumMod val="50000"/>
                    <a:lumOff val="50000"/>
                  </a:schemeClr>
                </a:solidFill>
                <a:latin typeface="Segoe UI"/>
                <a:cs typeface="Segoe UI" pitchFamily="34" charset="0"/>
              </a:rPr>
              <a:t>Governance &amp; Regulatory Compliance </a:t>
            </a:r>
            <a:r>
              <a:rPr lang="en-US" sz="1000">
                <a:solidFill>
                  <a:schemeClr val="tx1">
                    <a:lumMod val="50000"/>
                    <a:lumOff val="50000"/>
                  </a:schemeClr>
                </a:solidFill>
                <a:latin typeface="Segoe UI"/>
                <a:cs typeface="Segoe UI" pitchFamily="34" charset="0"/>
              </a:rPr>
              <a:t>with safety and other standards</a:t>
            </a:r>
          </a:p>
          <a:p>
            <a:pPr marL="171450" indent="-171450" defTabSz="932472" fontAlgn="base">
              <a:spcBef>
                <a:spcPct val="0"/>
              </a:spcBef>
              <a:spcAft>
                <a:spcPct val="0"/>
              </a:spcAft>
              <a:buFont typeface="Arial" panose="020B0604020202020204" pitchFamily="34" charset="0"/>
              <a:buChar char="•"/>
            </a:pPr>
            <a:r>
              <a:rPr lang="en-US" sz="1000" b="1">
                <a:solidFill>
                  <a:schemeClr val="tx1">
                    <a:lumMod val="50000"/>
                    <a:lumOff val="50000"/>
                  </a:schemeClr>
                </a:solidFill>
                <a:latin typeface="Segoe UI"/>
                <a:cs typeface="Segoe UI" pitchFamily="34" charset="0"/>
              </a:rPr>
              <a:t>Emerging Security Standards </a:t>
            </a:r>
            <a:r>
              <a:rPr lang="en-US" sz="1000">
                <a:solidFill>
                  <a:schemeClr val="tx1">
                    <a:lumMod val="50000"/>
                    <a:lumOff val="50000"/>
                  </a:schemeClr>
                </a:solidFill>
                <a:latin typeface="Segoe UI"/>
                <a:cs typeface="Segoe UI" pitchFamily="34" charset="0"/>
              </a:rPr>
              <a:t>like </a:t>
            </a:r>
            <a:r>
              <a:rPr lang="en-US" sz="1000">
                <a:solidFill>
                  <a:schemeClr val="tx1">
                    <a:lumMod val="50000"/>
                    <a:lumOff val="50000"/>
                  </a:schemeClr>
                </a:solidFill>
                <a:latin typeface="Segoe UI"/>
                <a:cs typeface="Segoe UI" pitchFamily="34" charset="0"/>
                <a:hlinkClick r:id="rId9"/>
              </a:rPr>
              <a:t>CMMC</a:t>
            </a:r>
            <a:endParaRPr lang="en-US" sz="1050">
              <a:solidFill>
                <a:schemeClr val="tx1">
                  <a:lumMod val="50000"/>
                  <a:lumOff val="50000"/>
                </a:schemeClr>
              </a:solidFill>
              <a:latin typeface="Segoe UI"/>
              <a:cs typeface="Segoe UI" pitchFamily="34" charset="0"/>
            </a:endParaRPr>
          </a:p>
        </p:txBody>
      </p:sp>
      <p:sp>
        <p:nvSpPr>
          <p:cNvPr id="332" name="Google Shape;1889;p149">
            <a:extLst>
              <a:ext uri="{FF2B5EF4-FFF2-40B4-BE49-F238E27FC236}">
                <a16:creationId xmlns:a16="http://schemas.microsoft.com/office/drawing/2014/main" id="{333F4A5C-FC58-4886-A2DC-20DA834D4D87}"/>
              </a:ext>
            </a:extLst>
          </p:cNvPr>
          <p:cNvSpPr/>
          <p:nvPr/>
        </p:nvSpPr>
        <p:spPr>
          <a:xfrm>
            <a:off x="4602998" y="1315365"/>
            <a:ext cx="1593377" cy="548725"/>
          </a:xfrm>
          <a:prstGeom prst="rect">
            <a:avLst/>
          </a:prstGeom>
          <a:solidFill>
            <a:srgbClr val="00B050"/>
          </a:solidFill>
          <a:ln w="19050">
            <a:solidFill>
              <a:srgbClr val="00B050"/>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1050" b="1">
                <a:solidFill>
                  <a:schemeClr val="bg1"/>
                </a:solidFill>
                <a:latin typeface="+mj-lt"/>
                <a:sym typeface="Libre Franklin"/>
              </a:rPr>
              <a:t>Azure Analytics</a:t>
            </a:r>
          </a:p>
          <a:p>
            <a:pPr algn="ctr">
              <a:buClr>
                <a:srgbClr val="FFFFFF"/>
              </a:buClr>
              <a:buSzPts val="2400"/>
            </a:pPr>
            <a:r>
              <a:rPr lang="en-US" sz="700" b="1">
                <a:solidFill>
                  <a:schemeClr val="bg1"/>
                </a:solidFill>
                <a:latin typeface="Segoe UI Semilight" panose="020B0402040204020203" pitchFamily="34" charset="0"/>
                <a:cs typeface="Segoe UI Semilight" panose="020B0402040204020203" pitchFamily="34" charset="0"/>
                <a:sym typeface="Libre Franklin"/>
              </a:rPr>
              <a:t>IoT Hub, </a:t>
            </a:r>
            <a:r>
              <a:rPr lang="en-US" sz="700" b="1" err="1">
                <a:solidFill>
                  <a:schemeClr val="bg1"/>
                </a:solidFill>
                <a:latin typeface="Segoe UI Semilight" panose="020B0402040204020203" pitchFamily="34" charset="0"/>
                <a:cs typeface="Segoe UI Semilight" panose="020B0402040204020203" pitchFamily="34" charset="0"/>
                <a:sym typeface="Libre Franklin"/>
              </a:rPr>
              <a:t>PowerBI</a:t>
            </a:r>
            <a:r>
              <a:rPr lang="en-US" sz="700" b="1">
                <a:solidFill>
                  <a:schemeClr val="bg1"/>
                </a:solidFill>
                <a:latin typeface="Segoe UI Semilight" panose="020B0402040204020203" pitchFamily="34" charset="0"/>
                <a:cs typeface="Segoe UI Semilight" panose="020B0402040204020203" pitchFamily="34" charset="0"/>
                <a:sym typeface="Libre Franklin"/>
              </a:rPr>
              <a:t>, Azure Edge, </a:t>
            </a:r>
            <a:br>
              <a:rPr lang="en-US" sz="700" b="1">
                <a:solidFill>
                  <a:schemeClr val="bg1"/>
                </a:solidFill>
                <a:latin typeface="Segoe UI Semilight" panose="020B0402040204020203" pitchFamily="34" charset="0"/>
                <a:cs typeface="Segoe UI Semilight" panose="020B0402040204020203" pitchFamily="34" charset="0"/>
                <a:sym typeface="Libre Franklin"/>
              </a:rPr>
            </a:br>
            <a:r>
              <a:rPr lang="en-US" sz="700" b="1">
                <a:solidFill>
                  <a:schemeClr val="bg1"/>
                </a:solidFill>
                <a:latin typeface="Segoe UI Semilight" panose="020B0402040204020203" pitchFamily="34" charset="0"/>
                <a:cs typeface="Segoe UI Semilight" panose="020B0402040204020203" pitchFamily="34" charset="0"/>
                <a:sym typeface="Libre Franklin"/>
              </a:rPr>
              <a:t>Digital Twins, and more</a:t>
            </a:r>
            <a:endParaRPr sz="700" b="1">
              <a:solidFill>
                <a:schemeClr val="bg1"/>
              </a:solidFill>
              <a:latin typeface="Segoe UI Semilight" panose="020B0402040204020203" pitchFamily="34" charset="0"/>
              <a:cs typeface="Segoe UI Semilight" panose="020B0402040204020203" pitchFamily="34" charset="0"/>
              <a:sym typeface="Libre Franklin"/>
            </a:endParaRPr>
          </a:p>
        </p:txBody>
      </p:sp>
      <p:pic>
        <p:nvPicPr>
          <p:cNvPr id="9" name="Graphic 8" descr="Factory">
            <a:extLst>
              <a:ext uri="{FF2B5EF4-FFF2-40B4-BE49-F238E27FC236}">
                <a16:creationId xmlns:a16="http://schemas.microsoft.com/office/drawing/2014/main" id="{1A1B3C09-D00B-4D9E-8E4F-9432598D5F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58613" y="2229969"/>
            <a:ext cx="394800" cy="394800"/>
          </a:xfrm>
          <a:prstGeom prst="rect">
            <a:avLst/>
          </a:prstGeom>
        </p:spPr>
      </p:pic>
      <p:pic>
        <p:nvPicPr>
          <p:cNvPr id="18" name="Graphic 17" descr="Server">
            <a:extLst>
              <a:ext uri="{FF2B5EF4-FFF2-40B4-BE49-F238E27FC236}">
                <a16:creationId xmlns:a16="http://schemas.microsoft.com/office/drawing/2014/main" id="{1B703D26-7F49-4520-82F2-4616B3FB0C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89701" y="2169705"/>
            <a:ext cx="353023" cy="353023"/>
          </a:xfrm>
          <a:prstGeom prst="rect">
            <a:avLst/>
          </a:prstGeom>
        </p:spPr>
      </p:pic>
      <p:pic>
        <p:nvPicPr>
          <p:cNvPr id="19" name="Graphic 18" descr="Cloud">
            <a:extLst>
              <a:ext uri="{FF2B5EF4-FFF2-40B4-BE49-F238E27FC236}">
                <a16:creationId xmlns:a16="http://schemas.microsoft.com/office/drawing/2014/main" id="{25CE4FE8-8096-4C06-A321-14FB97D877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3565" y="1151657"/>
            <a:ext cx="431554" cy="431554"/>
          </a:xfrm>
          <a:prstGeom prst="rect">
            <a:avLst/>
          </a:prstGeom>
        </p:spPr>
      </p:pic>
      <p:cxnSp>
        <p:nvCxnSpPr>
          <p:cNvPr id="133" name="Straight Connector 132">
            <a:extLst>
              <a:ext uri="{FF2B5EF4-FFF2-40B4-BE49-F238E27FC236}">
                <a16:creationId xmlns:a16="http://schemas.microsoft.com/office/drawing/2014/main" id="{A743C742-195F-4C78-B0C8-0F4011253F92}"/>
              </a:ext>
            </a:extLst>
          </p:cNvPr>
          <p:cNvCxnSpPr>
            <a:cxnSpLocks/>
          </p:cNvCxnSpPr>
          <p:nvPr/>
        </p:nvCxnSpPr>
        <p:spPr>
          <a:xfrm flipH="1">
            <a:off x="7685832" y="2170120"/>
            <a:ext cx="449710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9" name="Connector: Elbow 438">
            <a:extLst>
              <a:ext uri="{FF2B5EF4-FFF2-40B4-BE49-F238E27FC236}">
                <a16:creationId xmlns:a16="http://schemas.microsoft.com/office/drawing/2014/main" id="{E6B77477-9B0B-4E42-89E8-B69DA2A75593}"/>
              </a:ext>
            </a:extLst>
          </p:cNvPr>
          <p:cNvCxnSpPr>
            <a:cxnSpLocks/>
            <a:endCxn id="239" idx="3"/>
          </p:cNvCxnSpPr>
          <p:nvPr/>
        </p:nvCxnSpPr>
        <p:spPr>
          <a:xfrm rot="5400000" flipH="1" flipV="1">
            <a:off x="8966942" y="2072763"/>
            <a:ext cx="3197109" cy="2293616"/>
          </a:xfrm>
          <a:prstGeom prst="bentConnector4">
            <a:avLst>
              <a:gd name="adj1" fmla="val 6328"/>
              <a:gd name="adj2" fmla="val 113225"/>
            </a:avLst>
          </a:prstGeom>
          <a:ln w="38100">
            <a:solidFill>
              <a:srgbClr val="0078D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0C9A8CD-69B4-4045-8420-4D4B37CA403F}"/>
              </a:ext>
            </a:extLst>
          </p:cNvPr>
          <p:cNvSpPr txBox="1"/>
          <p:nvPr/>
        </p:nvSpPr>
        <p:spPr>
          <a:xfrm>
            <a:off x="132159" y="1445075"/>
            <a:ext cx="2777416" cy="600164"/>
          </a:xfrm>
          <a:prstGeom prst="rect">
            <a:avLst/>
          </a:prstGeom>
          <a:noFill/>
        </p:spPr>
        <p:txBody>
          <a:bodyPr wrap="square">
            <a:spAutoFit/>
          </a:bodyPr>
          <a:lstStyle/>
          <a:p>
            <a:r>
              <a:rPr lang="en-US" sz="1100" i="1">
                <a:solidFill>
                  <a:schemeClr val="accent1"/>
                </a:solidFill>
              </a:rPr>
              <a:t>Blended cybersecurity attacks are driving </a:t>
            </a:r>
            <a:r>
              <a:rPr lang="en-US" sz="1100" i="1">
                <a:solidFill>
                  <a:schemeClr val="accent1"/>
                </a:solidFill>
                <a:latin typeface="+mj-lt"/>
              </a:rPr>
              <a:t>convergence of IT, OT, and IoT </a:t>
            </a:r>
            <a:r>
              <a:rPr lang="en-US" sz="1100" i="1">
                <a:solidFill>
                  <a:schemeClr val="accent1"/>
                </a:solidFill>
              </a:rPr>
              <a:t>security architectures and capabilities</a:t>
            </a:r>
            <a:endParaRPr lang="en-US" sz="1100">
              <a:solidFill>
                <a:schemeClr val="accent1"/>
              </a:solidFill>
            </a:endParaRPr>
          </a:p>
        </p:txBody>
      </p:sp>
      <p:grpSp>
        <p:nvGrpSpPr>
          <p:cNvPr id="13" name="Group 12">
            <a:extLst>
              <a:ext uri="{FF2B5EF4-FFF2-40B4-BE49-F238E27FC236}">
                <a16:creationId xmlns:a16="http://schemas.microsoft.com/office/drawing/2014/main" id="{815EB33B-1408-414E-B214-5A73A3CFDE45}"/>
              </a:ext>
            </a:extLst>
          </p:cNvPr>
          <p:cNvGrpSpPr/>
          <p:nvPr/>
        </p:nvGrpSpPr>
        <p:grpSpPr>
          <a:xfrm>
            <a:off x="5391839" y="4475560"/>
            <a:ext cx="1460661" cy="684628"/>
            <a:chOff x="5391839" y="4475560"/>
            <a:chExt cx="1460661" cy="684628"/>
          </a:xfrm>
        </p:grpSpPr>
        <p:cxnSp>
          <p:nvCxnSpPr>
            <p:cNvPr id="434" name="Connector: Elbow 433">
              <a:extLst>
                <a:ext uri="{FF2B5EF4-FFF2-40B4-BE49-F238E27FC236}">
                  <a16:creationId xmlns:a16="http://schemas.microsoft.com/office/drawing/2014/main" id="{7E77E480-B883-414E-9843-39FE395DC2C9}"/>
                </a:ext>
              </a:extLst>
            </p:cNvPr>
            <p:cNvCxnSpPr>
              <a:cxnSpLocks/>
              <a:stCxn id="206" idx="0"/>
              <a:endCxn id="210" idx="2"/>
            </p:cNvCxnSpPr>
            <p:nvPr/>
          </p:nvCxnSpPr>
          <p:spPr>
            <a:xfrm flipV="1">
              <a:off x="6122170" y="4801200"/>
              <a:ext cx="0" cy="99912"/>
            </a:xfrm>
            <a:prstGeom prst="straightConnector1">
              <a:avLst/>
            </a:prstGeom>
            <a:ln w="38100">
              <a:solidFill>
                <a:srgbClr val="79B5E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Google Shape;1889;p149">
              <a:extLst>
                <a:ext uri="{FF2B5EF4-FFF2-40B4-BE49-F238E27FC236}">
                  <a16:creationId xmlns:a16="http://schemas.microsoft.com/office/drawing/2014/main" id="{487A20A2-DB9D-4404-A10F-DF4F406744BF}"/>
                </a:ext>
              </a:extLst>
            </p:cNvPr>
            <p:cNvSpPr/>
            <p:nvPr/>
          </p:nvSpPr>
          <p:spPr>
            <a:xfrm>
              <a:off x="5395763" y="4901112"/>
              <a:ext cx="1452813" cy="259076"/>
            </a:xfrm>
            <a:prstGeom prst="rect">
              <a:avLst/>
            </a:prstGeom>
            <a:solidFill>
              <a:srgbClr val="79B5E3"/>
            </a:solidFill>
            <a:ln w="19050">
              <a:solidFill>
                <a:srgbClr val="79B5E3"/>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900" b="1">
                  <a:solidFill>
                    <a:schemeClr val="bg1"/>
                  </a:solidFill>
                  <a:latin typeface="+mj-lt"/>
                  <a:sym typeface="Libre Franklin"/>
                </a:rPr>
                <a:t>Plant security console</a:t>
              </a:r>
            </a:p>
            <a:p>
              <a:pPr algn="ctr">
                <a:buClr>
                  <a:srgbClr val="FFFFFF"/>
                </a:buClr>
                <a:buSzPts val="2400"/>
              </a:pPr>
              <a:r>
                <a:rPr lang="en-US" sz="600" b="1">
                  <a:solidFill>
                    <a:schemeClr val="bg1"/>
                  </a:solidFill>
                  <a:latin typeface="+mj-lt"/>
                  <a:sym typeface="Libre Franklin"/>
                </a:rPr>
                <a:t>(optional)</a:t>
              </a:r>
              <a:endParaRPr sz="600" b="1">
                <a:solidFill>
                  <a:schemeClr val="bg1"/>
                </a:solidFill>
                <a:latin typeface="+mj-lt"/>
                <a:sym typeface="Libre Franklin"/>
              </a:endParaRPr>
            </a:p>
          </p:txBody>
        </p:sp>
        <p:sp>
          <p:nvSpPr>
            <p:cNvPr id="210" name="Google Shape;1889;p149">
              <a:extLst>
                <a:ext uri="{FF2B5EF4-FFF2-40B4-BE49-F238E27FC236}">
                  <a16:creationId xmlns:a16="http://schemas.microsoft.com/office/drawing/2014/main" id="{4AD5C315-4727-4E17-BBFE-13FC2301B0C3}"/>
                </a:ext>
              </a:extLst>
            </p:cNvPr>
            <p:cNvSpPr/>
            <p:nvPr/>
          </p:nvSpPr>
          <p:spPr>
            <a:xfrm>
              <a:off x="5391839" y="4475560"/>
              <a:ext cx="1460661" cy="325640"/>
            </a:xfrm>
            <a:prstGeom prst="rect">
              <a:avLst/>
            </a:prstGeom>
            <a:solidFill>
              <a:srgbClr val="0070C0"/>
            </a:solidFill>
            <a:ln w="19050">
              <a:solidFill>
                <a:srgbClr val="0070C0"/>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1050" b="1">
                  <a:solidFill>
                    <a:schemeClr val="bg1"/>
                  </a:solidFill>
                  <a:latin typeface="+mj-lt"/>
                  <a:sym typeface="Libre Franklin"/>
                </a:rPr>
                <a:t>Sensor(s) + Analytics</a:t>
              </a:r>
            </a:p>
          </p:txBody>
        </p:sp>
      </p:grpSp>
      <p:grpSp>
        <p:nvGrpSpPr>
          <p:cNvPr id="23" name="Group 22">
            <a:extLst>
              <a:ext uri="{FF2B5EF4-FFF2-40B4-BE49-F238E27FC236}">
                <a16:creationId xmlns:a16="http://schemas.microsoft.com/office/drawing/2014/main" id="{4AE21116-53C3-46C0-A337-0020D8026951}"/>
              </a:ext>
            </a:extLst>
          </p:cNvPr>
          <p:cNvGrpSpPr/>
          <p:nvPr/>
        </p:nvGrpSpPr>
        <p:grpSpPr>
          <a:xfrm>
            <a:off x="8225072" y="1623590"/>
            <a:ext cx="1145862" cy="332547"/>
            <a:chOff x="8226846" y="1508304"/>
            <a:chExt cx="1145862" cy="332547"/>
          </a:xfrm>
        </p:grpSpPr>
        <p:sp>
          <p:nvSpPr>
            <p:cNvPr id="36" name="Google Shape;1889;p149">
              <a:extLst>
                <a:ext uri="{FF2B5EF4-FFF2-40B4-BE49-F238E27FC236}">
                  <a16:creationId xmlns:a16="http://schemas.microsoft.com/office/drawing/2014/main" id="{B094927A-E5C8-44A3-B1CA-EEAD16E18BB4}"/>
                </a:ext>
              </a:extLst>
            </p:cNvPr>
            <p:cNvSpPr/>
            <p:nvPr/>
          </p:nvSpPr>
          <p:spPr>
            <a:xfrm>
              <a:off x="8226846" y="1508304"/>
              <a:ext cx="1145862" cy="332547"/>
            </a:xfrm>
            <a:prstGeom prst="rect">
              <a:avLst/>
            </a:prstGeom>
            <a:solidFill>
              <a:schemeClr val="bg1"/>
            </a:solidFill>
            <a:ln w="12700" cap="flat" cmpd="sng">
              <a:solidFill>
                <a:schemeClr val="bg1">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228600">
                <a:buClr>
                  <a:srgbClr val="FFFFFF"/>
                </a:buClr>
                <a:buSzPts val="2400"/>
              </a:pPr>
              <a:r>
                <a:rPr lang="en-US" sz="1000" b="1">
                  <a:solidFill>
                    <a:schemeClr val="bg1">
                      <a:lumMod val="50000"/>
                    </a:schemeClr>
                  </a:solidFill>
                  <a:latin typeface="+mj-lt"/>
                  <a:sym typeface="Libre Franklin"/>
                </a:rPr>
                <a:t>3</a:t>
              </a:r>
              <a:r>
                <a:rPr lang="en-US" sz="1000" b="1" baseline="30000">
                  <a:solidFill>
                    <a:schemeClr val="bg1">
                      <a:lumMod val="50000"/>
                    </a:schemeClr>
                  </a:solidFill>
                  <a:latin typeface="+mj-lt"/>
                  <a:sym typeface="Libre Franklin"/>
                </a:rPr>
                <a:t>rd</a:t>
              </a:r>
              <a:r>
                <a:rPr lang="en-US" sz="1000" b="1">
                  <a:solidFill>
                    <a:schemeClr val="bg1">
                      <a:lumMod val="50000"/>
                    </a:schemeClr>
                  </a:solidFill>
                  <a:latin typeface="+mj-lt"/>
                  <a:sym typeface="Libre Franklin"/>
                </a:rPr>
                <a:t> party</a:t>
              </a:r>
            </a:p>
            <a:p>
              <a:pPr marL="228600">
                <a:buClr>
                  <a:srgbClr val="FFFFFF"/>
                </a:buClr>
                <a:buSzPts val="2400"/>
              </a:pPr>
              <a:r>
                <a:rPr lang="en-US" sz="1000" b="1">
                  <a:solidFill>
                    <a:schemeClr val="bg1">
                      <a:lumMod val="50000"/>
                    </a:schemeClr>
                  </a:solidFill>
                  <a:latin typeface="+mj-lt"/>
                  <a:sym typeface="Libre Franklin"/>
                </a:rPr>
                <a:t>Analytics</a:t>
              </a:r>
              <a:endParaRPr sz="1000" b="1">
                <a:solidFill>
                  <a:schemeClr val="bg1">
                    <a:lumMod val="50000"/>
                  </a:schemeClr>
                </a:solidFill>
                <a:latin typeface="+mj-lt"/>
                <a:sym typeface="Libre Franklin"/>
              </a:endParaRPr>
            </a:p>
          </p:txBody>
        </p:sp>
        <p:sp>
          <p:nvSpPr>
            <p:cNvPr id="86" name="Commitments_EC4D">
              <a:extLst>
                <a:ext uri="{FF2B5EF4-FFF2-40B4-BE49-F238E27FC236}">
                  <a16:creationId xmlns:a16="http://schemas.microsoft.com/office/drawing/2014/main" id="{0B49AF95-1175-45EA-9CA8-FEC86D8BBD02}"/>
                </a:ext>
              </a:extLst>
            </p:cNvPr>
            <p:cNvSpPr>
              <a:spLocks noChangeAspect="1" noEditPoints="1"/>
            </p:cNvSpPr>
            <p:nvPr/>
          </p:nvSpPr>
          <p:spPr bwMode="auto">
            <a:xfrm>
              <a:off x="8283153" y="1598551"/>
              <a:ext cx="180864" cy="14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bg1">
                    <a:lumMod val="50000"/>
                  </a:schemeClr>
                </a:solidFill>
                <a:effectLst/>
                <a:uLnTx/>
                <a:uFillTx/>
                <a:latin typeface="Segoe UI"/>
                <a:ea typeface="+mn-ea"/>
                <a:cs typeface="+mn-cs"/>
              </a:endParaRPr>
            </a:p>
          </p:txBody>
        </p:sp>
      </p:grpSp>
      <p:sp>
        <p:nvSpPr>
          <p:cNvPr id="103" name="Speech Bubble: Rectangle 102">
            <a:extLst>
              <a:ext uri="{FF2B5EF4-FFF2-40B4-BE49-F238E27FC236}">
                <a16:creationId xmlns:a16="http://schemas.microsoft.com/office/drawing/2014/main" id="{9ABCF1B7-E236-40E2-8B68-87CBAACAAF36}"/>
              </a:ext>
            </a:extLst>
          </p:cNvPr>
          <p:cNvSpPr/>
          <p:nvPr/>
        </p:nvSpPr>
        <p:spPr bwMode="auto">
          <a:xfrm>
            <a:off x="10865815" y="2710190"/>
            <a:ext cx="1063624" cy="361636"/>
          </a:xfrm>
          <a:prstGeom prst="wedgeRectCallout">
            <a:avLst>
              <a:gd name="adj1" fmla="val 57626"/>
              <a:gd name="adj2" fmla="val -21027"/>
            </a:avLst>
          </a:prstGeom>
          <a:solidFill>
            <a:schemeClr val="accent1">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900" b="1">
                <a:solidFill>
                  <a:schemeClr val="tx1"/>
                </a:solidFill>
                <a:latin typeface="Segoe UI"/>
                <a:cs typeface="Segoe UI" pitchFamily="34" charset="0"/>
              </a:rPr>
              <a:t>TLS with mutual authentication</a:t>
            </a:r>
            <a:endParaRPr lang="en-US" sz="900">
              <a:solidFill>
                <a:schemeClr val="tx1"/>
              </a:solidFill>
              <a:highlight>
                <a:srgbClr val="FFFF00"/>
              </a:highlight>
              <a:latin typeface="Segoe UI"/>
              <a:cs typeface="Segoe UI" pitchFamily="34" charset="0"/>
            </a:endParaRPr>
          </a:p>
        </p:txBody>
      </p:sp>
      <p:cxnSp>
        <p:nvCxnSpPr>
          <p:cNvPr id="240" name="Connector: Elbow 239">
            <a:extLst>
              <a:ext uri="{FF2B5EF4-FFF2-40B4-BE49-F238E27FC236}">
                <a16:creationId xmlns:a16="http://schemas.microsoft.com/office/drawing/2014/main" id="{0A17C0E8-2E48-4125-8A75-66B30972BD10}"/>
              </a:ext>
            </a:extLst>
          </p:cNvPr>
          <p:cNvCxnSpPr>
            <a:cxnSpLocks/>
            <a:stCxn id="85" idx="3"/>
            <a:endCxn id="210" idx="1"/>
          </p:cNvCxnSpPr>
          <p:nvPr/>
        </p:nvCxnSpPr>
        <p:spPr>
          <a:xfrm>
            <a:off x="5075381" y="4638380"/>
            <a:ext cx="316458" cy="0"/>
          </a:xfrm>
          <a:prstGeom prst="straightConnector1">
            <a:avLst/>
          </a:prstGeom>
          <a:ln w="38100">
            <a:solidFill>
              <a:srgbClr val="0078D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FC26DE4-4A7F-429D-866A-1A044036E5C8}"/>
              </a:ext>
            </a:extLst>
          </p:cNvPr>
          <p:cNvSpPr/>
          <p:nvPr/>
        </p:nvSpPr>
        <p:spPr bwMode="auto">
          <a:xfrm>
            <a:off x="4201876" y="4458643"/>
            <a:ext cx="873505" cy="359474"/>
          </a:xfrm>
          <a:prstGeom prst="rect">
            <a:avLst/>
          </a:prstGeom>
          <a:solidFill>
            <a:srgbClr val="0070C0"/>
          </a:solidFill>
          <a:ln w="19050">
            <a:solidFill>
              <a:srgbClr val="0070C0"/>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1050" b="1">
                <a:solidFill>
                  <a:schemeClr val="bg1"/>
                </a:solidFill>
              </a:rPr>
              <a:t>NETWORK TAP/SPAN</a:t>
            </a:r>
          </a:p>
        </p:txBody>
      </p:sp>
      <p:sp>
        <p:nvSpPr>
          <p:cNvPr id="66" name="TextBox 65">
            <a:extLst>
              <a:ext uri="{FF2B5EF4-FFF2-40B4-BE49-F238E27FC236}">
                <a16:creationId xmlns:a16="http://schemas.microsoft.com/office/drawing/2014/main" id="{B64A0AFA-E104-4E31-8BFA-6E990D9B0CD0}"/>
              </a:ext>
            </a:extLst>
          </p:cNvPr>
          <p:cNvSpPr txBox="1"/>
          <p:nvPr/>
        </p:nvSpPr>
        <p:spPr>
          <a:xfrm>
            <a:off x="10471091" y="774401"/>
            <a:ext cx="1820293" cy="189283"/>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October 2020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6"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1" name="Speech Bubble: Rectangle 10">
            <a:extLst>
              <a:ext uri="{FF2B5EF4-FFF2-40B4-BE49-F238E27FC236}">
                <a16:creationId xmlns:a16="http://schemas.microsoft.com/office/drawing/2014/main" id="{BE3DA3F8-CAE0-4DC2-A302-7B5140AA5538}"/>
              </a:ext>
            </a:extLst>
          </p:cNvPr>
          <p:cNvSpPr/>
          <p:nvPr/>
        </p:nvSpPr>
        <p:spPr bwMode="auto">
          <a:xfrm>
            <a:off x="8369179" y="4824412"/>
            <a:ext cx="1791569" cy="513073"/>
          </a:xfrm>
          <a:prstGeom prst="wedgeRectCallout">
            <a:avLst>
              <a:gd name="adj1" fmla="val -366"/>
              <a:gd name="adj2" fmla="val 3735"/>
            </a:avLst>
          </a:prstGeom>
          <a:solidFill>
            <a:srgbClr val="0070C0"/>
          </a:solidFill>
          <a:ln w="19050">
            <a:solidFill>
              <a:srgbClr val="0070C0"/>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1050" b="1">
                <a:solidFill>
                  <a:schemeClr val="bg1"/>
                </a:solidFill>
                <a:latin typeface="+mj-lt"/>
                <a:sym typeface="Libre Franklin"/>
              </a:rPr>
              <a:t>Azure Defender for IoT </a:t>
            </a:r>
          </a:p>
          <a:p>
            <a:pPr marL="228600" indent="-114300" defTabSz="932472" fontAlgn="base">
              <a:spcBef>
                <a:spcPct val="0"/>
              </a:spcBef>
              <a:spcAft>
                <a:spcPct val="0"/>
              </a:spcAft>
              <a:buSzPct val="100000"/>
              <a:buFont typeface="Wingdings" panose="05000000000000000000" pitchFamily="2" charset="2"/>
              <a:buChar char="§"/>
              <a:defRPr/>
            </a:pPr>
            <a:r>
              <a:rPr lang="en-US" sz="700" b="1">
                <a:solidFill>
                  <a:schemeClr val="bg1"/>
                </a:solidFill>
                <a:latin typeface="Segoe UI Semilight" panose="020B0402040204020203" pitchFamily="34" charset="0"/>
                <a:cs typeface="Segoe UI Semilight" panose="020B0402040204020203" pitchFamily="34" charset="0"/>
              </a:rPr>
              <a:t>Manager </a:t>
            </a:r>
          </a:p>
          <a:p>
            <a:pPr marL="228600" indent="-114300" defTabSz="932472" fontAlgn="base">
              <a:spcBef>
                <a:spcPct val="0"/>
              </a:spcBef>
              <a:spcAft>
                <a:spcPct val="0"/>
              </a:spcAft>
              <a:buSzPct val="100000"/>
              <a:buFont typeface="Wingdings" panose="05000000000000000000" pitchFamily="2" charset="2"/>
              <a:buChar char="§"/>
              <a:defRPr/>
            </a:pPr>
            <a:r>
              <a:rPr lang="en-US" sz="700" b="1">
                <a:solidFill>
                  <a:schemeClr val="bg1"/>
                </a:solidFill>
                <a:latin typeface="Segoe UI Semilight" panose="020B0402040204020203" pitchFamily="34" charset="0"/>
                <a:cs typeface="Segoe UI Semilight" panose="020B0402040204020203" pitchFamily="34" charset="0"/>
              </a:rPr>
              <a:t>Security Console</a:t>
            </a:r>
          </a:p>
        </p:txBody>
      </p:sp>
      <p:cxnSp>
        <p:nvCxnSpPr>
          <p:cNvPr id="203" name="Connector: Elbow 202">
            <a:extLst>
              <a:ext uri="{FF2B5EF4-FFF2-40B4-BE49-F238E27FC236}">
                <a16:creationId xmlns:a16="http://schemas.microsoft.com/office/drawing/2014/main" id="{07B1A728-0C4E-47FB-A6C1-DD00ECCDE166}"/>
              </a:ext>
            </a:extLst>
          </p:cNvPr>
          <p:cNvCxnSpPr>
            <a:cxnSpLocks/>
            <a:stCxn id="210" idx="3"/>
            <a:endCxn id="11" idx="0"/>
          </p:cNvCxnSpPr>
          <p:nvPr/>
        </p:nvCxnSpPr>
        <p:spPr>
          <a:xfrm>
            <a:off x="6852500" y="4638380"/>
            <a:ext cx="2412464" cy="186032"/>
          </a:xfrm>
          <a:prstGeom prst="bentConnector2">
            <a:avLst/>
          </a:prstGeom>
          <a:ln w="19050">
            <a:solidFill>
              <a:srgbClr val="0078D4"/>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B9FC725C-1594-47A7-B972-558B31A9EC8E}"/>
              </a:ext>
            </a:extLst>
          </p:cNvPr>
          <p:cNvGrpSpPr/>
          <p:nvPr/>
        </p:nvGrpSpPr>
        <p:grpSpPr>
          <a:xfrm>
            <a:off x="218124" y="1081981"/>
            <a:ext cx="2526281" cy="305830"/>
            <a:chOff x="2521760" y="3018167"/>
            <a:chExt cx="3008030" cy="923879"/>
          </a:xfrm>
        </p:grpSpPr>
        <p:cxnSp>
          <p:nvCxnSpPr>
            <p:cNvPr id="208" name="Straight Arrow Connector 207">
              <a:extLst>
                <a:ext uri="{FF2B5EF4-FFF2-40B4-BE49-F238E27FC236}">
                  <a16:creationId xmlns:a16="http://schemas.microsoft.com/office/drawing/2014/main" id="{40F71C43-2D41-4218-B9C3-770D9354CBF7}"/>
                </a:ext>
              </a:extLst>
            </p:cNvPr>
            <p:cNvCxnSpPr>
              <a:cxnSpLocks/>
            </p:cNvCxnSpPr>
            <p:nvPr/>
          </p:nvCxnSpPr>
          <p:spPr>
            <a:xfrm>
              <a:off x="4237616" y="3556443"/>
              <a:ext cx="1292174" cy="0"/>
            </a:xfrm>
            <a:prstGeom prst="straightConnector1">
              <a:avLst/>
            </a:prstGeom>
            <a:ln w="381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04BF4AAF-BBB0-4257-8FEF-8C53994B5E67}"/>
                </a:ext>
              </a:extLst>
            </p:cNvPr>
            <p:cNvGrpSpPr/>
            <p:nvPr/>
          </p:nvGrpSpPr>
          <p:grpSpPr>
            <a:xfrm>
              <a:off x="2521760" y="3018167"/>
              <a:ext cx="2065832" cy="923879"/>
              <a:chOff x="1525395" y="2140411"/>
              <a:chExt cx="4075938" cy="2306669"/>
            </a:xfrm>
          </p:grpSpPr>
          <p:sp>
            <p:nvSpPr>
              <p:cNvPr id="209" name="Freeform: Shape 208">
                <a:extLst>
                  <a:ext uri="{FF2B5EF4-FFF2-40B4-BE49-F238E27FC236}">
                    <a16:creationId xmlns:a16="http://schemas.microsoft.com/office/drawing/2014/main" id="{CB1EB438-1517-424F-BB40-F5A0A5BAC8F7}"/>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ln w="28575">
                <a:gradFill flip="none" rotWithShape="1">
                  <a:gsLst>
                    <a:gs pos="71000">
                      <a:srgbClr val="FF0000"/>
                    </a:gs>
                    <a:gs pos="84000">
                      <a:schemeClr val="accent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Freeform: Shape 219">
                <a:extLst>
                  <a:ext uri="{FF2B5EF4-FFF2-40B4-BE49-F238E27FC236}">
                    <a16:creationId xmlns:a16="http://schemas.microsoft.com/office/drawing/2014/main" id="{E2C14409-FA65-438E-AE13-20FC3527D5D9}"/>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ln w="28575">
                <a:gradFill flip="none" rotWithShape="1">
                  <a:gsLst>
                    <a:gs pos="69000">
                      <a:srgbClr val="FFC000"/>
                    </a:gs>
                    <a:gs pos="82000">
                      <a:schemeClr val="accent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4" name="Freeform: Shape 223">
                <a:extLst>
                  <a:ext uri="{FF2B5EF4-FFF2-40B4-BE49-F238E27FC236}">
                    <a16:creationId xmlns:a16="http://schemas.microsoft.com/office/drawing/2014/main" id="{167AC2A5-2F0F-4062-85A7-43C8B36733B8}"/>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ln w="28575">
                <a:gradFill flip="none" rotWithShape="1">
                  <a:gsLst>
                    <a:gs pos="100000">
                      <a:schemeClr val="accent1"/>
                    </a:gs>
                    <a:gs pos="0">
                      <a:schemeClr val="tx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3" name="Freeform: Shape 212">
                <a:extLst>
                  <a:ext uri="{FF2B5EF4-FFF2-40B4-BE49-F238E27FC236}">
                    <a16:creationId xmlns:a16="http://schemas.microsoft.com/office/drawing/2014/main" id="{52A665E3-2583-4F11-8058-742F7F434E6A}"/>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ln w="28575">
                <a:gradFill flip="none" rotWithShape="1">
                  <a:gsLst>
                    <a:gs pos="54000">
                      <a:srgbClr val="00B050"/>
                    </a:gs>
                    <a:gs pos="100000">
                      <a:schemeClr val="accent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794A0D96-BFE0-4892-90C0-DD2712361C8A}"/>
              </a:ext>
            </a:extLst>
          </p:cNvPr>
          <p:cNvGrpSpPr/>
          <p:nvPr/>
        </p:nvGrpSpPr>
        <p:grpSpPr>
          <a:xfrm>
            <a:off x="3271544" y="1316223"/>
            <a:ext cx="721493" cy="553791"/>
            <a:chOff x="8022096" y="1418527"/>
            <a:chExt cx="721493" cy="553791"/>
          </a:xfrm>
        </p:grpSpPr>
        <p:sp>
          <p:nvSpPr>
            <p:cNvPr id="290" name="Google Shape;1889;p149">
              <a:extLst>
                <a:ext uri="{FF2B5EF4-FFF2-40B4-BE49-F238E27FC236}">
                  <a16:creationId xmlns:a16="http://schemas.microsoft.com/office/drawing/2014/main" id="{3144B63C-DFBE-482A-82F7-80EC02AEF4F2}"/>
                </a:ext>
              </a:extLst>
            </p:cNvPr>
            <p:cNvSpPr/>
            <p:nvPr/>
          </p:nvSpPr>
          <p:spPr>
            <a:xfrm>
              <a:off x="8022096" y="1418527"/>
              <a:ext cx="721493" cy="553791"/>
            </a:xfrm>
            <a:prstGeom prst="rect">
              <a:avLst/>
            </a:prstGeom>
            <a:solidFill>
              <a:schemeClr val="bg1"/>
            </a:solidFill>
            <a:ln w="12700" cap="flat" cmpd="sng">
              <a:solidFill>
                <a:schemeClr val="bg1">
                  <a:lumMod val="50000"/>
                </a:schemeClr>
              </a:solidFill>
              <a:prstDash val="solid"/>
              <a:miter lim="800000"/>
              <a:headEnd type="none" w="sm" len="sm"/>
              <a:tailEnd type="none" w="sm" len="sm"/>
            </a:ln>
          </p:spPr>
          <p:txBody>
            <a:bodyPr spcFirstLastPara="1" wrap="square" lIns="91425" tIns="45700" rIns="91425" bIns="45700" anchor="b" anchorCtr="0">
              <a:noAutofit/>
            </a:bodyPr>
            <a:lstStyle/>
            <a:p>
              <a:pPr algn="ctr">
                <a:buClr>
                  <a:srgbClr val="FFFFFF"/>
                </a:buClr>
                <a:buSzPts val="2400"/>
              </a:pPr>
              <a:r>
                <a:rPr lang="en-US" sz="900" b="1">
                  <a:solidFill>
                    <a:schemeClr val="bg1">
                      <a:lumMod val="50000"/>
                    </a:schemeClr>
                  </a:solidFill>
                  <a:latin typeface="+mj-lt"/>
                  <a:sym typeface="Libre Franklin"/>
                </a:rPr>
                <a:t>3</a:t>
              </a:r>
              <a:r>
                <a:rPr lang="en-US" sz="900" b="1" baseline="30000">
                  <a:solidFill>
                    <a:schemeClr val="bg1">
                      <a:lumMod val="50000"/>
                    </a:schemeClr>
                  </a:solidFill>
                  <a:latin typeface="+mj-lt"/>
                  <a:sym typeface="Libre Franklin"/>
                </a:rPr>
                <a:t>rd</a:t>
              </a:r>
              <a:r>
                <a:rPr lang="en-US" sz="900" b="1">
                  <a:solidFill>
                    <a:schemeClr val="bg1">
                      <a:lumMod val="50000"/>
                    </a:schemeClr>
                  </a:solidFill>
                  <a:latin typeface="+mj-lt"/>
                  <a:sym typeface="Libre Franklin"/>
                </a:rPr>
                <a:t> party</a:t>
              </a:r>
            </a:p>
            <a:p>
              <a:pPr algn="ctr">
                <a:buClr>
                  <a:srgbClr val="FFFFFF"/>
                </a:buClr>
                <a:buSzPts val="2400"/>
              </a:pPr>
              <a:r>
                <a:rPr lang="en-US" sz="900" b="1">
                  <a:solidFill>
                    <a:schemeClr val="bg1">
                      <a:lumMod val="50000"/>
                    </a:schemeClr>
                  </a:solidFill>
                  <a:latin typeface="+mj-lt"/>
                  <a:sym typeface="Libre Franklin"/>
                </a:rPr>
                <a:t>Analytics</a:t>
              </a:r>
              <a:endParaRPr sz="900" b="1">
                <a:solidFill>
                  <a:schemeClr val="bg1">
                    <a:lumMod val="50000"/>
                  </a:schemeClr>
                </a:solidFill>
                <a:latin typeface="+mj-lt"/>
                <a:sym typeface="Libre Franklin"/>
              </a:endParaRPr>
            </a:p>
          </p:txBody>
        </p:sp>
        <p:sp>
          <p:nvSpPr>
            <p:cNvPr id="292" name="Commitments_EC4D">
              <a:extLst>
                <a:ext uri="{FF2B5EF4-FFF2-40B4-BE49-F238E27FC236}">
                  <a16:creationId xmlns:a16="http://schemas.microsoft.com/office/drawing/2014/main" id="{95F9CCDE-6E34-4477-BE25-B67C02EEADB3}"/>
                </a:ext>
              </a:extLst>
            </p:cNvPr>
            <p:cNvSpPr>
              <a:spLocks noChangeAspect="1" noEditPoints="1"/>
            </p:cNvSpPr>
            <p:nvPr/>
          </p:nvSpPr>
          <p:spPr bwMode="auto">
            <a:xfrm>
              <a:off x="8260113" y="1463183"/>
              <a:ext cx="180864" cy="14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bg1">
                    <a:lumMod val="50000"/>
                  </a:schemeClr>
                </a:solidFill>
                <a:effectLst/>
                <a:uLnTx/>
                <a:uFillTx/>
                <a:latin typeface="Segoe UI"/>
                <a:ea typeface="+mn-ea"/>
                <a:cs typeface="+mn-cs"/>
              </a:endParaRPr>
            </a:p>
          </p:txBody>
        </p:sp>
      </p:grpSp>
      <p:sp>
        <p:nvSpPr>
          <p:cNvPr id="296" name="TextBox 295">
            <a:extLst>
              <a:ext uri="{FF2B5EF4-FFF2-40B4-BE49-F238E27FC236}">
                <a16:creationId xmlns:a16="http://schemas.microsoft.com/office/drawing/2014/main" id="{B6938C18-1EC2-4902-BBEA-7DB6E659365A}"/>
              </a:ext>
            </a:extLst>
          </p:cNvPr>
          <p:cNvSpPr txBox="1"/>
          <p:nvPr/>
        </p:nvSpPr>
        <p:spPr>
          <a:xfrm>
            <a:off x="6384673" y="1201567"/>
            <a:ext cx="1686675" cy="646331"/>
          </a:xfrm>
          <a:prstGeom prst="rect">
            <a:avLst/>
          </a:prstGeom>
          <a:noFill/>
        </p:spPr>
        <p:txBody>
          <a:bodyPr wrap="square">
            <a:spAutoFit/>
          </a:bodyPr>
          <a:lstStyle/>
          <a:p>
            <a:pPr marR="0" lvl="0" fontAlgn="auto">
              <a:lnSpc>
                <a:spcPct val="100000"/>
              </a:lnSpc>
              <a:spcBef>
                <a:spcPts val="0"/>
              </a:spcBef>
              <a:spcAft>
                <a:spcPts val="0"/>
              </a:spcAft>
              <a:buClr>
                <a:srgbClr val="FFFFFF"/>
              </a:buClr>
              <a:buSzPts val="2400"/>
              <a:buFont typeface="Libre Franklin"/>
              <a:buNone/>
              <a:tabLst/>
              <a:defRPr/>
            </a:pPr>
            <a:r>
              <a:rPr lang="en-US" sz="1800" b="1">
                <a:sym typeface="Libre Franklin"/>
              </a:rPr>
              <a:t>Cloud </a:t>
            </a:r>
            <a:br>
              <a:rPr lang="en-US" sz="1800" b="1">
                <a:sym typeface="Libre Franklin"/>
              </a:rPr>
            </a:br>
            <a:r>
              <a:rPr lang="en-US" sz="1800" b="1">
                <a:sym typeface="Libre Franklin"/>
              </a:rPr>
              <a:t>Environments </a:t>
            </a:r>
          </a:p>
        </p:txBody>
      </p:sp>
      <p:grpSp>
        <p:nvGrpSpPr>
          <p:cNvPr id="22" name="Group 21">
            <a:extLst>
              <a:ext uri="{FF2B5EF4-FFF2-40B4-BE49-F238E27FC236}">
                <a16:creationId xmlns:a16="http://schemas.microsoft.com/office/drawing/2014/main" id="{83C8F851-724E-48BC-8750-1E2E018A994D}"/>
              </a:ext>
            </a:extLst>
          </p:cNvPr>
          <p:cNvGrpSpPr/>
          <p:nvPr/>
        </p:nvGrpSpPr>
        <p:grpSpPr>
          <a:xfrm>
            <a:off x="4127349" y="3937424"/>
            <a:ext cx="5723858" cy="603101"/>
            <a:chOff x="4127349" y="3937424"/>
            <a:chExt cx="5723858" cy="603101"/>
          </a:xfrm>
        </p:grpSpPr>
        <p:sp>
          <p:nvSpPr>
            <p:cNvPr id="174" name="Google Shape;1889;p149">
              <a:extLst>
                <a:ext uri="{FF2B5EF4-FFF2-40B4-BE49-F238E27FC236}">
                  <a16:creationId xmlns:a16="http://schemas.microsoft.com/office/drawing/2014/main" id="{5A75C5A7-13A0-4327-B827-C370B96839F8}"/>
                </a:ext>
              </a:extLst>
            </p:cNvPr>
            <p:cNvSpPr/>
            <p:nvPr/>
          </p:nvSpPr>
          <p:spPr>
            <a:xfrm>
              <a:off x="8344258" y="4283383"/>
              <a:ext cx="1506949" cy="257142"/>
            </a:xfrm>
            <a:prstGeom prst="rect">
              <a:avLst/>
            </a:prstGeom>
            <a:solidFill>
              <a:srgbClr val="AFFFD3"/>
            </a:solidFill>
            <a:ln w="12700" cap="flat" cmpd="sng">
              <a:solidFill>
                <a:srgbClr val="00B050"/>
              </a:solidFill>
              <a:prstDash val="solid"/>
              <a:miter lim="800000"/>
              <a:headEnd type="none" w="sm" len="sm"/>
              <a:tailEnd type="none" w="sm" len="sm"/>
            </a:ln>
          </p:spPr>
          <p:txBody>
            <a:bodyPr spcFirstLastPara="1" wrap="square" lIns="91425" tIns="36576" rIns="91425" bIns="45700" anchor="t" anchorCtr="0">
              <a:noAutofit/>
            </a:bodyPr>
            <a:lstStyle/>
            <a:p>
              <a:pPr algn="ctr">
                <a:buClr>
                  <a:srgbClr val="FFFFFF"/>
                </a:buClr>
                <a:buSzPts val="2400"/>
              </a:pPr>
              <a:r>
                <a:rPr lang="en-US" sz="1050" b="1">
                  <a:latin typeface="+mj-lt"/>
                  <a:sym typeface="Libre Franklin"/>
                </a:rPr>
                <a:t>Business Analytics</a:t>
              </a:r>
              <a:endParaRPr sz="1050" b="1">
                <a:latin typeface="+mj-lt"/>
                <a:sym typeface="Libre Franklin"/>
              </a:endParaRPr>
            </a:p>
          </p:txBody>
        </p:sp>
        <p:cxnSp>
          <p:nvCxnSpPr>
            <p:cNvPr id="302" name="Connector: Elbow 301">
              <a:extLst>
                <a:ext uri="{FF2B5EF4-FFF2-40B4-BE49-F238E27FC236}">
                  <a16:creationId xmlns:a16="http://schemas.microsoft.com/office/drawing/2014/main" id="{7C3690A7-3231-4E5E-A715-AE2046ED2132}"/>
                </a:ext>
              </a:extLst>
            </p:cNvPr>
            <p:cNvCxnSpPr>
              <a:cxnSpLocks/>
              <a:stCxn id="33" idx="3"/>
              <a:endCxn id="174" idx="1"/>
            </p:cNvCxnSpPr>
            <p:nvPr/>
          </p:nvCxnSpPr>
          <p:spPr>
            <a:xfrm>
              <a:off x="6019799" y="4100244"/>
              <a:ext cx="2324459" cy="311710"/>
            </a:xfrm>
            <a:prstGeom prst="bentConnector3">
              <a:avLst>
                <a:gd name="adj1" fmla="val 50000"/>
              </a:avLst>
            </a:prstGeom>
            <a:ln w="19050">
              <a:solidFill>
                <a:srgbClr val="00B050"/>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Google Shape;1889;p149">
              <a:extLst>
                <a:ext uri="{FF2B5EF4-FFF2-40B4-BE49-F238E27FC236}">
                  <a16:creationId xmlns:a16="http://schemas.microsoft.com/office/drawing/2014/main" id="{3B04A125-4BBB-4CD6-93D8-3C3C58A0C18B}"/>
                </a:ext>
              </a:extLst>
            </p:cNvPr>
            <p:cNvSpPr/>
            <p:nvPr/>
          </p:nvSpPr>
          <p:spPr>
            <a:xfrm>
              <a:off x="4127349" y="3937424"/>
              <a:ext cx="1892450" cy="325640"/>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Libre Franklin"/>
                <a:buNone/>
                <a:tabLst/>
                <a:defRPr/>
              </a:pPr>
              <a:r>
                <a:rPr kumimoji="0" lang="en-US" sz="1050" b="1" i="0" u="none" strike="noStrike" kern="1200" cap="none" spc="0" normalizeH="0" baseline="0" noProof="0">
                  <a:ln>
                    <a:noFill/>
                  </a:ln>
                  <a:solidFill>
                    <a:schemeClr val="bg1"/>
                  </a:solidFill>
                  <a:effectLst/>
                  <a:uLnTx/>
                  <a:uFillTx/>
                  <a:latin typeface="+mj-lt"/>
                  <a:ea typeface="Libre Franklin"/>
                  <a:cs typeface="Libre Franklin"/>
                  <a:sym typeface="Libre Franklin"/>
                </a:rPr>
                <a:t>Business Analytic Sensor(s)</a:t>
              </a:r>
            </a:p>
          </p:txBody>
        </p:sp>
      </p:grpSp>
      <p:cxnSp>
        <p:nvCxnSpPr>
          <p:cNvPr id="305" name="Connector: Elbow 304">
            <a:extLst>
              <a:ext uri="{FF2B5EF4-FFF2-40B4-BE49-F238E27FC236}">
                <a16:creationId xmlns:a16="http://schemas.microsoft.com/office/drawing/2014/main" id="{ACC6907A-FA0F-455C-B684-9948F7DA2797}"/>
              </a:ext>
            </a:extLst>
          </p:cNvPr>
          <p:cNvCxnSpPr>
            <a:cxnSpLocks/>
            <a:endCxn id="290" idx="3"/>
          </p:cNvCxnSpPr>
          <p:nvPr/>
        </p:nvCxnSpPr>
        <p:spPr>
          <a:xfrm rot="16200000" flipV="1">
            <a:off x="2886674" y="2699482"/>
            <a:ext cx="2444800" cy="232074"/>
          </a:xfrm>
          <a:prstGeom prst="bentConnector2">
            <a:avLst/>
          </a:prstGeom>
          <a:ln w="19050">
            <a:solidFill>
              <a:srgbClr val="00B050"/>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1" name="Connector: Elbow 330">
            <a:extLst>
              <a:ext uri="{FF2B5EF4-FFF2-40B4-BE49-F238E27FC236}">
                <a16:creationId xmlns:a16="http://schemas.microsoft.com/office/drawing/2014/main" id="{2DB0E660-9EA8-4095-A1EB-E51EB36F83AF}"/>
              </a:ext>
            </a:extLst>
          </p:cNvPr>
          <p:cNvCxnSpPr>
            <a:cxnSpLocks/>
            <a:endCxn id="332" idx="1"/>
          </p:cNvCxnSpPr>
          <p:nvPr/>
        </p:nvCxnSpPr>
        <p:spPr>
          <a:xfrm rot="5400000" flipH="1" flipV="1">
            <a:off x="3189966" y="2624891"/>
            <a:ext cx="2448194" cy="377869"/>
          </a:xfrm>
          <a:prstGeom prst="bentConnector2">
            <a:avLst/>
          </a:prstGeom>
          <a:ln w="19050">
            <a:solidFill>
              <a:srgbClr val="00B050"/>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2F4DB30-11A8-4D1B-ADD5-D91B856F04CB}"/>
              </a:ext>
            </a:extLst>
          </p:cNvPr>
          <p:cNvGrpSpPr/>
          <p:nvPr/>
        </p:nvGrpSpPr>
        <p:grpSpPr>
          <a:xfrm>
            <a:off x="10398420" y="4939013"/>
            <a:ext cx="1247079" cy="392543"/>
            <a:chOff x="10398420" y="4939013"/>
            <a:chExt cx="1247079" cy="392543"/>
          </a:xfrm>
        </p:grpSpPr>
        <p:sp>
          <p:nvSpPr>
            <p:cNvPr id="176" name="Google Shape;1889;p149">
              <a:extLst>
                <a:ext uri="{FF2B5EF4-FFF2-40B4-BE49-F238E27FC236}">
                  <a16:creationId xmlns:a16="http://schemas.microsoft.com/office/drawing/2014/main" id="{E1A63263-F277-4DEB-BCDA-549A75974DB0}"/>
                </a:ext>
              </a:extLst>
            </p:cNvPr>
            <p:cNvSpPr/>
            <p:nvPr/>
          </p:nvSpPr>
          <p:spPr>
            <a:xfrm>
              <a:off x="10398420" y="4939013"/>
              <a:ext cx="1247079" cy="392543"/>
            </a:xfrm>
            <a:prstGeom prst="rect">
              <a:avLst/>
            </a:prstGeom>
            <a:solidFill>
              <a:schemeClr val="bg1"/>
            </a:solidFill>
            <a:ln w="12700" cap="flat" cmpd="sng">
              <a:solidFill>
                <a:schemeClr val="bg1">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228600">
                <a:buClr>
                  <a:srgbClr val="FFFFFF"/>
                </a:buClr>
                <a:buSzPts val="2400"/>
              </a:pPr>
              <a:r>
                <a:rPr lang="en-US" sz="1000" b="1">
                  <a:solidFill>
                    <a:schemeClr val="bg1">
                      <a:lumMod val="50000"/>
                    </a:schemeClr>
                  </a:solidFill>
                  <a:latin typeface="+mj-lt"/>
                  <a:sym typeface="Libre Franklin"/>
                </a:rPr>
                <a:t>3</a:t>
              </a:r>
              <a:r>
                <a:rPr lang="en-US" sz="1000" b="1" baseline="30000">
                  <a:solidFill>
                    <a:schemeClr val="bg1">
                      <a:lumMod val="50000"/>
                    </a:schemeClr>
                  </a:solidFill>
                  <a:latin typeface="+mj-lt"/>
                  <a:sym typeface="Libre Franklin"/>
                </a:rPr>
                <a:t>rd</a:t>
              </a:r>
              <a:r>
                <a:rPr lang="en-US" sz="1000" b="1">
                  <a:solidFill>
                    <a:schemeClr val="bg1">
                      <a:lumMod val="50000"/>
                    </a:schemeClr>
                  </a:solidFill>
                  <a:latin typeface="+mj-lt"/>
                  <a:sym typeface="Libre Franklin"/>
                </a:rPr>
                <a:t> party SIEM</a:t>
              </a:r>
              <a:endParaRPr sz="1000" b="1">
                <a:solidFill>
                  <a:schemeClr val="bg1">
                    <a:lumMod val="50000"/>
                  </a:schemeClr>
                </a:solidFill>
                <a:latin typeface="+mj-lt"/>
                <a:sym typeface="Libre Franklin"/>
              </a:endParaRPr>
            </a:p>
          </p:txBody>
        </p:sp>
        <p:sp>
          <p:nvSpPr>
            <p:cNvPr id="72" name="Commitments_EC4D">
              <a:extLst>
                <a:ext uri="{FF2B5EF4-FFF2-40B4-BE49-F238E27FC236}">
                  <a16:creationId xmlns:a16="http://schemas.microsoft.com/office/drawing/2014/main" id="{56358534-09C3-4C65-9ADA-15E2D660F8B2}"/>
                </a:ext>
              </a:extLst>
            </p:cNvPr>
            <p:cNvSpPr>
              <a:spLocks noChangeAspect="1" noEditPoints="1"/>
            </p:cNvSpPr>
            <p:nvPr/>
          </p:nvSpPr>
          <p:spPr bwMode="auto">
            <a:xfrm>
              <a:off x="10455423" y="5067005"/>
              <a:ext cx="180864" cy="14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bg1">
                    <a:lumMod val="50000"/>
                  </a:schemeClr>
                </a:solidFill>
                <a:effectLst/>
                <a:uLnTx/>
                <a:uFillTx/>
                <a:latin typeface="Segoe UI"/>
                <a:ea typeface="+mn-ea"/>
                <a:cs typeface="+mn-cs"/>
              </a:endParaRPr>
            </a:p>
          </p:txBody>
        </p:sp>
      </p:grpSp>
      <p:cxnSp>
        <p:nvCxnSpPr>
          <p:cNvPr id="334" name="Connector: Elbow 333">
            <a:extLst>
              <a:ext uri="{FF2B5EF4-FFF2-40B4-BE49-F238E27FC236}">
                <a16:creationId xmlns:a16="http://schemas.microsoft.com/office/drawing/2014/main" id="{16CA06B5-E71D-49A6-873D-98711476CF60}"/>
              </a:ext>
            </a:extLst>
          </p:cNvPr>
          <p:cNvCxnSpPr>
            <a:cxnSpLocks/>
            <a:endCxn id="176" idx="1"/>
          </p:cNvCxnSpPr>
          <p:nvPr/>
        </p:nvCxnSpPr>
        <p:spPr>
          <a:xfrm>
            <a:off x="10160748" y="5135284"/>
            <a:ext cx="237672" cy="1"/>
          </a:xfrm>
          <a:prstGeom prst="straightConnector1">
            <a:avLst/>
          </a:prstGeom>
          <a:ln w="19050">
            <a:solidFill>
              <a:srgbClr val="0078D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EB62D7ED-BDAD-4524-A028-9200307477B3}"/>
              </a:ext>
            </a:extLst>
          </p:cNvPr>
          <p:cNvCxnSpPr>
            <a:cxnSpLocks/>
            <a:stCxn id="85" idx="1"/>
            <a:endCxn id="193" idx="3"/>
          </p:cNvCxnSpPr>
          <p:nvPr/>
        </p:nvCxnSpPr>
        <p:spPr>
          <a:xfrm rot="10800000">
            <a:off x="3525190" y="4173748"/>
            <a:ext cx="676686" cy="464632"/>
          </a:xfrm>
          <a:prstGeom prst="bentConnector3">
            <a:avLst>
              <a:gd name="adj1" fmla="val 29355"/>
            </a:avLst>
          </a:prstGeom>
          <a:ln w="25400">
            <a:solidFill>
              <a:srgbClr val="0070C0"/>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DFC06310-267E-43AF-8525-8B1D1835AD87}"/>
              </a:ext>
            </a:extLst>
          </p:cNvPr>
          <p:cNvCxnSpPr>
            <a:cxnSpLocks/>
            <a:stCxn id="85" idx="1"/>
            <a:endCxn id="191" idx="3"/>
          </p:cNvCxnSpPr>
          <p:nvPr/>
        </p:nvCxnSpPr>
        <p:spPr>
          <a:xfrm rot="10800000" flipV="1">
            <a:off x="3525190" y="4638380"/>
            <a:ext cx="676686" cy="164672"/>
          </a:xfrm>
          <a:prstGeom prst="bentConnector3">
            <a:avLst>
              <a:gd name="adj1" fmla="val 29824"/>
            </a:avLst>
          </a:prstGeom>
          <a:ln w="25400">
            <a:solidFill>
              <a:srgbClr val="0070C0"/>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F24A5DD-2A72-469E-86D3-C9A1F16BC1A9}"/>
              </a:ext>
            </a:extLst>
          </p:cNvPr>
          <p:cNvSpPr/>
          <p:nvPr/>
        </p:nvSpPr>
        <p:spPr bwMode="auto">
          <a:xfrm>
            <a:off x="10028504" y="4518566"/>
            <a:ext cx="1683800" cy="18610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latin typeface="+mj-lt"/>
                <a:ea typeface="Segoe UI" pitchFamily="34" charset="0"/>
                <a:cs typeface="Segoe UI" pitchFamily="34" charset="0"/>
              </a:rPr>
              <a:t>Cloud Connection </a:t>
            </a:r>
            <a:r>
              <a:rPr lang="en-US" sz="900" i="1">
                <a:solidFill>
                  <a:schemeClr val="tx1"/>
                </a:solidFill>
                <a:ea typeface="Segoe UI" pitchFamily="34" charset="0"/>
                <a:cs typeface="Segoe UI" pitchFamily="34" charset="0"/>
              </a:rPr>
              <a:t>(OPTIONAL)</a:t>
            </a:r>
          </a:p>
        </p:txBody>
      </p:sp>
      <p:grpSp>
        <p:nvGrpSpPr>
          <p:cNvPr id="21" name="Group 20">
            <a:extLst>
              <a:ext uri="{FF2B5EF4-FFF2-40B4-BE49-F238E27FC236}">
                <a16:creationId xmlns:a16="http://schemas.microsoft.com/office/drawing/2014/main" id="{59A5D144-6915-4F59-A655-A9A59600E431}"/>
              </a:ext>
            </a:extLst>
          </p:cNvPr>
          <p:cNvGrpSpPr/>
          <p:nvPr/>
        </p:nvGrpSpPr>
        <p:grpSpPr>
          <a:xfrm>
            <a:off x="9432249" y="1290638"/>
            <a:ext cx="2280055" cy="660755"/>
            <a:chOff x="9432249" y="1290638"/>
            <a:chExt cx="2280055" cy="660755"/>
          </a:xfrm>
        </p:grpSpPr>
        <p:sp>
          <p:nvSpPr>
            <p:cNvPr id="239" name="Google Shape;1889;p149">
              <a:extLst>
                <a:ext uri="{FF2B5EF4-FFF2-40B4-BE49-F238E27FC236}">
                  <a16:creationId xmlns:a16="http://schemas.microsoft.com/office/drawing/2014/main" id="{F887F675-3B06-4712-AC14-FACD06FB02E9}"/>
                </a:ext>
              </a:extLst>
            </p:cNvPr>
            <p:cNvSpPr/>
            <p:nvPr/>
          </p:nvSpPr>
          <p:spPr>
            <a:xfrm>
              <a:off x="9432249" y="1290638"/>
              <a:ext cx="2280055" cy="660755"/>
            </a:xfrm>
            <a:prstGeom prst="rect">
              <a:avLst/>
            </a:prstGeom>
            <a:solidFill>
              <a:srgbClr val="0070C0"/>
            </a:solidFill>
            <a:ln w="19050">
              <a:solidFill>
                <a:srgbClr val="0070C0"/>
              </a:solid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algn="ctr">
                <a:buClr>
                  <a:srgbClr val="FFFFFF"/>
                </a:buClr>
                <a:buSzPts val="2400"/>
              </a:pPr>
              <a:r>
                <a:rPr lang="en-US" sz="1000" b="1">
                  <a:solidFill>
                    <a:schemeClr val="bg1"/>
                  </a:solidFill>
                  <a:latin typeface="+mj-lt"/>
                  <a:sym typeface="Libre Franklin"/>
                </a:rPr>
                <a:t>Azure Sentinel</a:t>
              </a:r>
            </a:p>
            <a:p>
              <a:pPr marL="114300" marR="0" lvl="0" indent="-114300" defTabSz="932472" fontAlgn="base">
                <a:lnSpc>
                  <a:spcPct val="100000"/>
                </a:lnSpc>
                <a:spcBef>
                  <a:spcPct val="0"/>
                </a:spcBef>
                <a:spcAft>
                  <a:spcPct val="0"/>
                </a:spcAft>
                <a:buSzPct val="100000"/>
                <a:buFont typeface="Arial" panose="020B0604020202020204" pitchFamily="34" charset="0"/>
                <a:buChar char="•"/>
                <a:tabLst/>
                <a:defRPr/>
              </a:pPr>
              <a:r>
                <a:rPr lang="en-US" sz="650" b="1">
                  <a:solidFill>
                    <a:schemeClr val="bg1"/>
                  </a:solidFill>
                  <a:latin typeface="Segoe UI Semilight" panose="020B0402040204020203" pitchFamily="34" charset="0"/>
                  <a:cs typeface="Segoe UI Semilight" panose="020B0402040204020203" pitchFamily="34" charset="0"/>
                  <a:sym typeface="Libre Franklin"/>
                </a:rPr>
                <a:t>Native plug-in for Azure Defender for IoT</a:t>
              </a:r>
            </a:p>
            <a:p>
              <a:pPr marL="114300" marR="0" lvl="0" indent="-114300" defTabSz="932472" fontAlgn="base">
                <a:lnSpc>
                  <a:spcPct val="100000"/>
                </a:lnSpc>
                <a:spcBef>
                  <a:spcPct val="0"/>
                </a:spcBef>
                <a:spcAft>
                  <a:spcPct val="0"/>
                </a:spcAft>
                <a:buSzPct val="100000"/>
                <a:buFont typeface="Arial" panose="020B0604020202020204" pitchFamily="34" charset="0"/>
                <a:buChar char="•"/>
                <a:tabLst/>
                <a:defRPr/>
              </a:pPr>
              <a:r>
                <a:rPr lang="en-US" sz="650" b="1">
                  <a:solidFill>
                    <a:schemeClr val="bg1"/>
                  </a:solidFill>
                  <a:latin typeface="Segoe UI Semilight" panose="020B0402040204020203" pitchFamily="34" charset="0"/>
                  <a:cs typeface="Segoe UI Semilight" panose="020B0402040204020203" pitchFamily="34" charset="0"/>
                  <a:sym typeface="Libre Franklin"/>
                </a:rPr>
                <a:t>Native OT investigation &amp; remediation playbooks</a:t>
              </a:r>
            </a:p>
            <a:p>
              <a:pPr marL="114300" marR="0" lvl="0" indent="-114300" defTabSz="932472" fontAlgn="base">
                <a:lnSpc>
                  <a:spcPct val="100000"/>
                </a:lnSpc>
                <a:spcBef>
                  <a:spcPct val="0"/>
                </a:spcBef>
                <a:spcAft>
                  <a:spcPct val="0"/>
                </a:spcAft>
                <a:buSzPct val="100000"/>
                <a:buFont typeface="Arial" panose="020B0604020202020204" pitchFamily="34" charset="0"/>
                <a:buChar char="•"/>
                <a:tabLst/>
                <a:defRPr/>
              </a:pPr>
              <a:r>
                <a:rPr lang="en-US" sz="650" b="1">
                  <a:solidFill>
                    <a:schemeClr val="bg1"/>
                  </a:solidFill>
                  <a:latin typeface="Segoe UI Semilight" panose="020B0402040204020203" pitchFamily="34" charset="0"/>
                  <a:cs typeface="Segoe UI Semilight" panose="020B0402040204020203" pitchFamily="34" charset="0"/>
                  <a:sym typeface="Libre Franklin"/>
                </a:rPr>
                <a:t>Correlation with other data sources and </a:t>
              </a:r>
              <a:br>
                <a:rPr lang="en-US" sz="650" b="1">
                  <a:solidFill>
                    <a:schemeClr val="bg1"/>
                  </a:solidFill>
                  <a:latin typeface="Segoe UI Semilight" panose="020B0402040204020203" pitchFamily="34" charset="0"/>
                  <a:cs typeface="Segoe UI Semilight" panose="020B0402040204020203" pitchFamily="34" charset="0"/>
                  <a:sym typeface="Libre Franklin"/>
                </a:rPr>
              </a:br>
              <a:r>
                <a:rPr lang="en-US" sz="650" b="1">
                  <a:solidFill>
                    <a:schemeClr val="bg1"/>
                  </a:solidFill>
                  <a:latin typeface="Segoe UI Semilight" panose="020B0402040204020203" pitchFamily="34" charset="0"/>
                  <a:cs typeface="Segoe UI Semilight" panose="020B0402040204020203" pitchFamily="34" charset="0"/>
                  <a:sym typeface="Libre Franklin"/>
                </a:rPr>
                <a:t>Strategic Threat intelligence (attack groups &amp; context)</a:t>
              </a:r>
            </a:p>
          </p:txBody>
        </p:sp>
        <p:sp>
          <p:nvSpPr>
            <p:cNvPr id="15" name="Oval 14">
              <a:extLst>
                <a:ext uri="{FF2B5EF4-FFF2-40B4-BE49-F238E27FC236}">
                  <a16:creationId xmlns:a16="http://schemas.microsoft.com/office/drawing/2014/main" id="{23AA2F57-4A6C-482F-B778-C807B527D2C6}"/>
                </a:ext>
              </a:extLst>
            </p:cNvPr>
            <p:cNvSpPr/>
            <p:nvPr/>
          </p:nvSpPr>
          <p:spPr bwMode="auto">
            <a:xfrm>
              <a:off x="9929813" y="1307222"/>
              <a:ext cx="218196" cy="218196"/>
            </a:xfrm>
            <a:prstGeom prst="ellipse">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42645EF6-868E-49C2-8E24-8776588C8E7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87807" y="1360879"/>
              <a:ext cx="102208" cy="122247"/>
            </a:xfrm>
            <a:prstGeom prst="rect">
              <a:avLst/>
            </a:prstGeom>
          </p:spPr>
        </p:pic>
      </p:grpSp>
      <p:sp>
        <p:nvSpPr>
          <p:cNvPr id="178" name="TextBox 177">
            <a:extLst>
              <a:ext uri="{FF2B5EF4-FFF2-40B4-BE49-F238E27FC236}">
                <a16:creationId xmlns:a16="http://schemas.microsoft.com/office/drawing/2014/main" id="{BDDD5B0C-E7A4-43AF-9424-4D1D088D90AD}"/>
              </a:ext>
            </a:extLst>
          </p:cNvPr>
          <p:cNvSpPr txBox="1"/>
          <p:nvPr/>
        </p:nvSpPr>
        <p:spPr>
          <a:xfrm>
            <a:off x="-20091" y="6572093"/>
            <a:ext cx="12214550" cy="291207"/>
          </a:xfrm>
          <a:prstGeom prst="rect">
            <a:avLst/>
          </a:prstGeom>
          <a:solidFill>
            <a:schemeClr val="tx1"/>
          </a:solidFill>
        </p:spPr>
        <p:txBody>
          <a:bodyPr wrap="square">
            <a:noAutofit/>
          </a:bodyPr>
          <a:lstStyle/>
          <a:p>
            <a:pPr algn="ctr" defTabSz="932472" fontAlgn="base">
              <a:spcBef>
                <a:spcPct val="0"/>
              </a:spcBef>
              <a:spcAft>
                <a:spcPct val="0"/>
              </a:spcAft>
            </a:pPr>
            <a:r>
              <a:rPr lang="en-US" sz="1200" i="1">
                <a:solidFill>
                  <a:schemeClr val="bg1"/>
                </a:solidFill>
                <a:latin typeface="+mj-lt"/>
                <a:cs typeface="Segoe UI" pitchFamily="34" charset="0"/>
              </a:rPr>
              <a:t>Zero Trust Principles </a:t>
            </a:r>
            <a:r>
              <a:rPr lang="en-US" sz="1200" i="1">
                <a:solidFill>
                  <a:schemeClr val="bg1"/>
                </a:solidFill>
                <a:cs typeface="Segoe UI" pitchFamily="34" charset="0"/>
              </a:rPr>
              <a:t>- Assume breach, verify explicitly, Use least privilege access (identity and network)</a:t>
            </a:r>
          </a:p>
        </p:txBody>
      </p:sp>
      <p:grpSp>
        <p:nvGrpSpPr>
          <p:cNvPr id="53" name="Group 52">
            <a:extLst>
              <a:ext uri="{FF2B5EF4-FFF2-40B4-BE49-F238E27FC236}">
                <a16:creationId xmlns:a16="http://schemas.microsoft.com/office/drawing/2014/main" id="{5FC01669-839E-404A-97A8-A4A2F1549FBF}"/>
              </a:ext>
            </a:extLst>
          </p:cNvPr>
          <p:cNvGrpSpPr/>
          <p:nvPr/>
        </p:nvGrpSpPr>
        <p:grpSpPr>
          <a:xfrm>
            <a:off x="4040791" y="4655945"/>
            <a:ext cx="3877939" cy="1771644"/>
            <a:chOff x="4040791" y="4655945"/>
            <a:chExt cx="3877939" cy="1771644"/>
          </a:xfrm>
        </p:grpSpPr>
        <p:grpSp>
          <p:nvGrpSpPr>
            <p:cNvPr id="44" name="Group 43">
              <a:extLst>
                <a:ext uri="{FF2B5EF4-FFF2-40B4-BE49-F238E27FC236}">
                  <a16:creationId xmlns:a16="http://schemas.microsoft.com/office/drawing/2014/main" id="{222D0C55-4B82-4868-B44B-6714B3EC150F}"/>
                </a:ext>
              </a:extLst>
            </p:cNvPr>
            <p:cNvGrpSpPr/>
            <p:nvPr/>
          </p:nvGrpSpPr>
          <p:grpSpPr>
            <a:xfrm>
              <a:off x="4040791" y="4655945"/>
              <a:ext cx="3877939" cy="1771644"/>
              <a:chOff x="4040791" y="4655945"/>
              <a:chExt cx="3877939" cy="1771644"/>
            </a:xfrm>
          </p:grpSpPr>
          <p:sp>
            <p:nvSpPr>
              <p:cNvPr id="81" name="Speech Bubble: Rectangle 80">
                <a:extLst>
                  <a:ext uri="{FF2B5EF4-FFF2-40B4-BE49-F238E27FC236}">
                    <a16:creationId xmlns:a16="http://schemas.microsoft.com/office/drawing/2014/main" id="{B1915C71-22F1-4627-A392-ADA18D2B1804}"/>
                  </a:ext>
                </a:extLst>
              </p:cNvPr>
              <p:cNvSpPr/>
              <p:nvPr/>
            </p:nvSpPr>
            <p:spPr bwMode="auto">
              <a:xfrm>
                <a:off x="4040791" y="4655945"/>
                <a:ext cx="3877939" cy="1771644"/>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t" anchorCtr="0" forceAA="0" compatLnSpc="1">
                <a:prstTxWarp prst="textNoShape">
                  <a:avLst/>
                </a:prstTxWarp>
                <a:noAutofit/>
              </a:bodyPr>
              <a:lstStyle/>
              <a:p>
                <a:pPr marL="171450" algn="ctr" defTabSz="932472" fontAlgn="base">
                  <a:spcBef>
                    <a:spcPct val="0"/>
                  </a:spcBef>
                  <a:spcAft>
                    <a:spcPct val="0"/>
                  </a:spcAft>
                </a:pPr>
                <a:endParaRPr lang="en-US" sz="1400" b="1">
                  <a:solidFill>
                    <a:schemeClr val="tx1"/>
                  </a:solidFill>
                  <a:cs typeface="Segoe UI" pitchFamily="34" charset="0"/>
                </a:endParaRPr>
              </a:p>
            </p:txBody>
          </p:sp>
          <p:sp>
            <p:nvSpPr>
              <p:cNvPr id="82" name="Rectangle 81">
                <a:extLst>
                  <a:ext uri="{FF2B5EF4-FFF2-40B4-BE49-F238E27FC236}">
                    <a16:creationId xmlns:a16="http://schemas.microsoft.com/office/drawing/2014/main" id="{0AD86A8E-A66C-4A81-8937-1BFD84BB95DA}"/>
                  </a:ext>
                </a:extLst>
              </p:cNvPr>
              <p:cNvSpPr/>
              <p:nvPr/>
            </p:nvSpPr>
            <p:spPr bwMode="auto">
              <a:xfrm>
                <a:off x="4887878" y="5599032"/>
                <a:ext cx="1222648" cy="762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5720" rIns="0" bIns="91440"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050" b="1">
                    <a:solidFill>
                      <a:sysClr val="windowText" lastClr="000000"/>
                    </a:solidFill>
                    <a:ea typeface="Segoe UI" pitchFamily="34" charset="0"/>
                    <a:cs typeface="Segoe UI" pitchFamily="34" charset="0"/>
                  </a:rPr>
                  <a:t>Hard Boundary</a:t>
                </a:r>
              </a:p>
              <a:p>
                <a:pPr defTabSz="932472" fontAlgn="base">
                  <a:spcBef>
                    <a:spcPct val="0"/>
                  </a:spcBef>
                  <a:spcAft>
                    <a:spcPct val="0"/>
                  </a:spcAft>
                </a:pPr>
                <a:r>
                  <a:rPr lang="en-US" sz="800">
                    <a:solidFill>
                      <a:sysClr val="windowText" lastClr="000000"/>
                    </a:solidFill>
                    <a:ea typeface="Segoe UI" pitchFamily="34" charset="0"/>
                    <a:cs typeface="Segoe UI" pitchFamily="34" charset="0"/>
                  </a:rPr>
                  <a:t>Physically disconnect from IT network(s)</a:t>
                </a:r>
              </a:p>
            </p:txBody>
          </p:sp>
          <p:sp>
            <p:nvSpPr>
              <p:cNvPr id="84" name="Rectangle 83">
                <a:extLst>
                  <a:ext uri="{FF2B5EF4-FFF2-40B4-BE49-F238E27FC236}">
                    <a16:creationId xmlns:a16="http://schemas.microsoft.com/office/drawing/2014/main" id="{AC148A0D-45B1-4636-8D51-517FACC7D746}"/>
                  </a:ext>
                </a:extLst>
              </p:cNvPr>
              <p:cNvSpPr/>
              <p:nvPr/>
            </p:nvSpPr>
            <p:spPr bwMode="auto">
              <a:xfrm>
                <a:off x="6142450" y="5598015"/>
                <a:ext cx="1693856" cy="762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91440" numCol="1" spcCol="0" rtlCol="0" fromWordArt="0" anchor="t" anchorCtr="0" forceAA="0" compatLnSpc="1">
                <a:prstTxWarp prst="textNoShape">
                  <a:avLst/>
                </a:prstTxWarp>
                <a:noAutofit/>
              </a:bodyPr>
              <a:lstStyle/>
              <a:p>
                <a:pPr marL="171450" algn="l" defTabSz="932472" fontAlgn="base">
                  <a:spcBef>
                    <a:spcPct val="0"/>
                  </a:spcBef>
                  <a:spcAft>
                    <a:spcPts val="600"/>
                  </a:spcAft>
                </a:pPr>
                <a:r>
                  <a:rPr lang="en-US" sz="1050" b="1">
                    <a:solidFill>
                      <a:sysClr val="windowText" lastClr="000000"/>
                    </a:solidFill>
                    <a:ea typeface="Segoe UI" pitchFamily="34" charset="0"/>
                    <a:cs typeface="Segoe UI" pitchFamily="34" charset="0"/>
                  </a:rPr>
                  <a:t>Soft(ware) Boundary</a:t>
                </a:r>
              </a:p>
              <a:p>
                <a:pPr defTabSz="932472" fontAlgn="base">
                  <a:spcBef>
                    <a:spcPct val="0"/>
                  </a:spcBef>
                  <a:spcAft>
                    <a:spcPct val="0"/>
                  </a:spcAft>
                </a:pPr>
                <a:r>
                  <a:rPr lang="en-US" sz="800">
                    <a:solidFill>
                      <a:sysClr val="windowText" lastClr="000000"/>
                    </a:solidFill>
                    <a:cs typeface="Segoe UI" pitchFamily="34" charset="0"/>
                  </a:rPr>
                  <a:t>People, Process, and Tech (network + identity access control, boundary patching and security hygiene)</a:t>
                </a:r>
              </a:p>
            </p:txBody>
          </p:sp>
          <p:pic>
            <p:nvPicPr>
              <p:cNvPr id="24" name="Graphic 23" descr="Disconnected">
                <a:extLst>
                  <a:ext uri="{FF2B5EF4-FFF2-40B4-BE49-F238E27FC236}">
                    <a16:creationId xmlns:a16="http://schemas.microsoft.com/office/drawing/2014/main" id="{1BB55F3D-6341-466F-82FC-7CFDD9A443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12869" y="5646890"/>
                <a:ext cx="191064" cy="214080"/>
              </a:xfrm>
              <a:prstGeom prst="rect">
                <a:avLst/>
              </a:prstGeom>
            </p:spPr>
          </p:pic>
          <p:pic>
            <p:nvPicPr>
              <p:cNvPr id="293" name="Graphic 292" descr="Network diagram">
                <a:extLst>
                  <a:ext uri="{FF2B5EF4-FFF2-40B4-BE49-F238E27FC236}">
                    <a16:creationId xmlns:a16="http://schemas.microsoft.com/office/drawing/2014/main" id="{EA9031A1-4B15-4EAC-8C89-8E4EDE1E9EE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6200000">
                <a:off x="6177908" y="5642071"/>
                <a:ext cx="211106" cy="188410"/>
              </a:xfrm>
              <a:prstGeom prst="rect">
                <a:avLst/>
              </a:prstGeom>
            </p:spPr>
          </p:pic>
          <p:sp>
            <p:nvSpPr>
              <p:cNvPr id="4" name="Rectangle 3">
                <a:extLst>
                  <a:ext uri="{FF2B5EF4-FFF2-40B4-BE49-F238E27FC236}">
                    <a16:creationId xmlns:a16="http://schemas.microsoft.com/office/drawing/2014/main" id="{3ECC0A4D-BA04-4C30-8525-E2CCFCB686D6}"/>
                  </a:ext>
                </a:extLst>
              </p:cNvPr>
              <p:cNvSpPr/>
              <p:nvPr/>
            </p:nvSpPr>
            <p:spPr bwMode="auto">
              <a:xfrm>
                <a:off x="4102906" y="5593290"/>
                <a:ext cx="751075" cy="7691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91440"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800" b="1">
                    <a:solidFill>
                      <a:sysClr val="windowText" lastClr="000000"/>
                    </a:solidFill>
                    <a:ea typeface="Segoe UI" pitchFamily="34" charset="0"/>
                    <a:cs typeface="Segoe UI" pitchFamily="34" charset="0"/>
                  </a:rPr>
                  <a:t>Internal isolation</a:t>
                </a:r>
              </a:p>
              <a:p>
                <a:pPr defTabSz="932472" fontAlgn="base">
                  <a:spcBef>
                    <a:spcPct val="0"/>
                  </a:spcBef>
                  <a:spcAft>
                    <a:spcPct val="0"/>
                  </a:spcAft>
                </a:pPr>
                <a:r>
                  <a:rPr lang="en-US" sz="800">
                    <a:solidFill>
                      <a:sysClr val="windowText" lastClr="000000"/>
                    </a:solidFill>
                    <a:ea typeface="Segoe UI" pitchFamily="34" charset="0"/>
                    <a:cs typeface="Segoe UI" pitchFamily="34" charset="0"/>
                  </a:rPr>
                  <a:t>As business processes allow</a:t>
                </a:r>
              </a:p>
            </p:txBody>
          </p:sp>
        </p:grpSp>
        <p:sp>
          <p:nvSpPr>
            <p:cNvPr id="201" name="TextBox 200">
              <a:extLst>
                <a:ext uri="{FF2B5EF4-FFF2-40B4-BE49-F238E27FC236}">
                  <a16:creationId xmlns:a16="http://schemas.microsoft.com/office/drawing/2014/main" id="{E2CADA7C-4782-4544-84D3-1C59F3113558}"/>
                </a:ext>
              </a:extLst>
            </p:cNvPr>
            <p:cNvSpPr txBox="1"/>
            <p:nvPr/>
          </p:nvSpPr>
          <p:spPr>
            <a:xfrm>
              <a:off x="4045374" y="5300959"/>
              <a:ext cx="3873355" cy="276999"/>
            </a:xfrm>
            <a:prstGeom prst="rect">
              <a:avLst/>
            </a:prstGeom>
            <a:noFill/>
          </p:spPr>
          <p:txBody>
            <a:bodyPr wrap="square">
              <a:spAutoFit/>
            </a:bodyPr>
            <a:lstStyle/>
            <a:p>
              <a:pPr marL="17145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rPr>
                <a:t>Isolation and Segmentation </a:t>
              </a:r>
            </a:p>
          </p:txBody>
        </p:sp>
      </p:grpSp>
    </p:spTree>
    <p:extLst>
      <p:ext uri="{BB962C8B-B14F-4D97-AF65-F5344CB8AC3E}">
        <p14:creationId xmlns:p14="http://schemas.microsoft.com/office/powerpoint/2010/main" val="143829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6"/>
                                        </p:tgtEl>
                                        <p:attrNameLst>
                                          <p:attrName>style.visibility</p:attrName>
                                        </p:attrNameLst>
                                      </p:cBhvr>
                                      <p:to>
                                        <p:strVal val="visible"/>
                                      </p:to>
                                    </p:set>
                                    <p:animEffect transition="in" filter="fade">
                                      <p:cBhvr>
                                        <p:cTn id="30" dur="500"/>
                                        <p:tgtEl>
                                          <p:spTgt spid="29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500"/>
                                        <p:tgtEl>
                                          <p:spTgt spid="25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05"/>
                                        </p:tgtEl>
                                        <p:attrNameLst>
                                          <p:attrName>style.visibility</p:attrName>
                                        </p:attrNameLst>
                                      </p:cBhvr>
                                      <p:to>
                                        <p:strVal val="visible"/>
                                      </p:to>
                                    </p:set>
                                    <p:animEffect transition="in" filter="wipe(left)">
                                      <p:cBhvr>
                                        <p:cTn id="51" dur="500"/>
                                        <p:tgtEl>
                                          <p:spTgt spid="20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7"/>
                                        </p:tgtEl>
                                        <p:attrNameLst>
                                          <p:attrName>style.visibility</p:attrName>
                                        </p:attrNameLst>
                                      </p:cBhvr>
                                      <p:to>
                                        <p:strVal val="visible"/>
                                      </p:to>
                                    </p:set>
                                    <p:animEffect transition="in" filter="fade">
                                      <p:cBhvr>
                                        <p:cTn id="54" dur="500"/>
                                        <p:tgtEl>
                                          <p:spTgt spid="29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4"/>
                                        </p:tgtEl>
                                        <p:attrNameLst>
                                          <p:attrName>style.visibility</p:attrName>
                                        </p:attrNameLst>
                                      </p:cBhvr>
                                      <p:to>
                                        <p:strVal val="visible"/>
                                      </p:to>
                                    </p:set>
                                    <p:animEffect transition="in" filter="fade">
                                      <p:cBhvr>
                                        <p:cTn id="59" dur="500"/>
                                        <p:tgtEl>
                                          <p:spTgt spid="274"/>
                                        </p:tgtEl>
                                      </p:cBhvr>
                                    </p:animEffect>
                                  </p:childTnLst>
                                </p:cTn>
                              </p:par>
                              <p:par>
                                <p:cTn id="60" presetID="10" presetClass="entr" presetSubtype="0" fill="hold" nodeType="withEffect">
                                  <p:stCondLst>
                                    <p:cond delay="0"/>
                                  </p:stCondLst>
                                  <p:childTnLst>
                                    <p:set>
                                      <p:cBhvr>
                                        <p:cTn id="61" dur="1" fill="hold">
                                          <p:stCondLst>
                                            <p:cond delay="0"/>
                                          </p:stCondLst>
                                        </p:cTn>
                                        <p:tgtEl>
                                          <p:spTgt spid="275"/>
                                        </p:tgtEl>
                                        <p:attrNameLst>
                                          <p:attrName>style.visibility</p:attrName>
                                        </p:attrNameLst>
                                      </p:cBhvr>
                                      <p:to>
                                        <p:strVal val="visible"/>
                                      </p:to>
                                    </p:set>
                                    <p:animEffect transition="in" filter="fade">
                                      <p:cBhvr>
                                        <p:cTn id="62" dur="500"/>
                                        <p:tgtEl>
                                          <p:spTgt spid="275"/>
                                        </p:tgtEl>
                                      </p:cBhvr>
                                    </p:animEffect>
                                  </p:childTnLst>
                                </p:cTn>
                              </p:par>
                            </p:childTnLst>
                          </p:cTn>
                        </p:par>
                        <p:par>
                          <p:cTn id="63" fill="hold">
                            <p:stCondLst>
                              <p:cond delay="500"/>
                            </p:stCondLst>
                            <p:childTnLst>
                              <p:par>
                                <p:cTn id="64" presetID="22" presetClass="entr" presetSubtype="4" fill="hold" nodeType="afterEffect">
                                  <p:stCondLst>
                                    <p:cond delay="0"/>
                                  </p:stCondLst>
                                  <p:childTnLst>
                                    <p:set>
                                      <p:cBhvr>
                                        <p:cTn id="65" dur="1" fill="hold">
                                          <p:stCondLst>
                                            <p:cond delay="0"/>
                                          </p:stCondLst>
                                        </p:cTn>
                                        <p:tgtEl>
                                          <p:spTgt spid="305"/>
                                        </p:tgtEl>
                                        <p:attrNameLst>
                                          <p:attrName>style.visibility</p:attrName>
                                        </p:attrNameLst>
                                      </p:cBhvr>
                                      <p:to>
                                        <p:strVal val="visible"/>
                                      </p:to>
                                    </p:set>
                                    <p:animEffect transition="in" filter="wipe(down)">
                                      <p:cBhvr>
                                        <p:cTn id="66" dur="500"/>
                                        <p:tgtEl>
                                          <p:spTgt spid="305"/>
                                        </p:tgtEl>
                                      </p:cBhvr>
                                    </p:animEffect>
                                  </p:childTnLst>
                                </p:cTn>
                              </p:par>
                              <p:par>
                                <p:cTn id="67" presetID="22" presetClass="entr" presetSubtype="4" fill="hold" nodeType="withEffect">
                                  <p:stCondLst>
                                    <p:cond delay="0"/>
                                  </p:stCondLst>
                                  <p:childTnLst>
                                    <p:set>
                                      <p:cBhvr>
                                        <p:cTn id="68" dur="1" fill="hold">
                                          <p:stCondLst>
                                            <p:cond delay="0"/>
                                          </p:stCondLst>
                                        </p:cTn>
                                        <p:tgtEl>
                                          <p:spTgt spid="331"/>
                                        </p:tgtEl>
                                        <p:attrNameLst>
                                          <p:attrName>style.visibility</p:attrName>
                                        </p:attrNameLst>
                                      </p:cBhvr>
                                      <p:to>
                                        <p:strVal val="visible"/>
                                      </p:to>
                                    </p:set>
                                    <p:animEffect transition="in" filter="wipe(down)">
                                      <p:cBhvr>
                                        <p:cTn id="69" dur="500"/>
                                        <p:tgtEl>
                                          <p:spTgt spid="331"/>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288"/>
                                        </p:tgtEl>
                                        <p:attrNameLst>
                                          <p:attrName>style.visibility</p:attrName>
                                        </p:attrNameLst>
                                      </p:cBhvr>
                                      <p:to>
                                        <p:strVal val="visible"/>
                                      </p:to>
                                    </p:set>
                                    <p:animEffect transition="in" filter="fade">
                                      <p:cBhvr>
                                        <p:cTn id="73" dur="500"/>
                                        <p:tgtEl>
                                          <p:spTgt spid="28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2"/>
                                        </p:tgtEl>
                                        <p:attrNameLst>
                                          <p:attrName>style.visibility</p:attrName>
                                        </p:attrNameLst>
                                      </p:cBhvr>
                                      <p:to>
                                        <p:strVal val="visible"/>
                                      </p:to>
                                    </p:set>
                                    <p:animEffect transition="in" filter="fade">
                                      <p:cBhvr>
                                        <p:cTn id="76" dur="500"/>
                                        <p:tgtEl>
                                          <p:spTgt spid="3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5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67"/>
                                        </p:tgtEl>
                                        <p:attrNameLst>
                                          <p:attrName>style.visibility</p:attrName>
                                        </p:attrNameLst>
                                      </p:cBhvr>
                                      <p:to>
                                        <p:strVal val="visible"/>
                                      </p:to>
                                    </p:set>
                                    <p:animEffect transition="in" filter="wipe(left)">
                                      <p:cBhvr>
                                        <p:cTn id="89" dur="500"/>
                                        <p:tgtEl>
                                          <p:spTgt spid="267"/>
                                        </p:tgtEl>
                                      </p:cBhvr>
                                    </p:animEffect>
                                  </p:childTnLst>
                                </p:cTn>
                              </p:par>
                              <p:par>
                                <p:cTn id="90" presetID="22" presetClass="entr" presetSubtype="8" fill="hold" nodeType="withEffect">
                                  <p:stCondLst>
                                    <p:cond delay="0"/>
                                  </p:stCondLst>
                                  <p:childTnLst>
                                    <p:set>
                                      <p:cBhvr>
                                        <p:cTn id="91" dur="1" fill="hold">
                                          <p:stCondLst>
                                            <p:cond delay="0"/>
                                          </p:stCondLst>
                                        </p:cTn>
                                        <p:tgtEl>
                                          <p:spTgt spid="264"/>
                                        </p:tgtEl>
                                        <p:attrNameLst>
                                          <p:attrName>style.visibility</p:attrName>
                                        </p:attrNameLst>
                                      </p:cBhvr>
                                      <p:to>
                                        <p:strVal val="visible"/>
                                      </p:to>
                                    </p:set>
                                    <p:animEffect transition="in" filter="wipe(left)">
                                      <p:cBhvr>
                                        <p:cTn id="92" dur="500"/>
                                        <p:tgtEl>
                                          <p:spTgt spid="264"/>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250"/>
                                        <p:tgtEl>
                                          <p:spTgt spid="85"/>
                                        </p:tgtEl>
                                      </p:cBhvr>
                                    </p:animEffect>
                                  </p:childTnLst>
                                </p:cTn>
                              </p:par>
                            </p:childTnLst>
                          </p:cTn>
                        </p:par>
                        <p:par>
                          <p:cTn id="97" fill="hold">
                            <p:stCondLst>
                              <p:cond delay="750"/>
                            </p:stCondLst>
                            <p:childTnLst>
                              <p:par>
                                <p:cTn id="98" presetID="22" presetClass="entr" presetSubtype="8" fill="hold" nodeType="afterEffect">
                                  <p:stCondLst>
                                    <p:cond delay="0"/>
                                  </p:stCondLst>
                                  <p:childTnLst>
                                    <p:set>
                                      <p:cBhvr>
                                        <p:cTn id="99" dur="1" fill="hold">
                                          <p:stCondLst>
                                            <p:cond delay="0"/>
                                          </p:stCondLst>
                                        </p:cTn>
                                        <p:tgtEl>
                                          <p:spTgt spid="240"/>
                                        </p:tgtEl>
                                        <p:attrNameLst>
                                          <p:attrName>style.visibility</p:attrName>
                                        </p:attrNameLst>
                                      </p:cBhvr>
                                      <p:to>
                                        <p:strVal val="visible"/>
                                      </p:to>
                                    </p:set>
                                    <p:animEffect transition="in" filter="wipe(left)">
                                      <p:cBhvr>
                                        <p:cTn id="100" dur="250"/>
                                        <p:tgtEl>
                                          <p:spTgt spid="24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250"/>
                                        <p:tgtEl>
                                          <p:spTgt spid="13"/>
                                        </p:tgtEl>
                                      </p:cBhvr>
                                    </p:animEffect>
                                  </p:childTnLst>
                                </p:cTn>
                              </p:par>
                            </p:childTnLst>
                          </p:cTn>
                        </p:par>
                        <p:par>
                          <p:cTn id="105" fill="hold">
                            <p:stCondLst>
                              <p:cond delay="1250"/>
                            </p:stCondLst>
                            <p:childTnLst>
                              <p:par>
                                <p:cTn id="106" presetID="22" presetClass="entr" presetSubtype="8" fill="hold" nodeType="afterEffect">
                                  <p:stCondLst>
                                    <p:cond delay="0"/>
                                  </p:stCondLst>
                                  <p:childTnLst>
                                    <p:set>
                                      <p:cBhvr>
                                        <p:cTn id="107" dur="1" fill="hold">
                                          <p:stCondLst>
                                            <p:cond delay="0"/>
                                          </p:stCondLst>
                                        </p:cTn>
                                        <p:tgtEl>
                                          <p:spTgt spid="203"/>
                                        </p:tgtEl>
                                        <p:attrNameLst>
                                          <p:attrName>style.visibility</p:attrName>
                                        </p:attrNameLst>
                                      </p:cBhvr>
                                      <p:to>
                                        <p:strVal val="visible"/>
                                      </p:to>
                                    </p:set>
                                    <p:animEffect transition="in" filter="wipe(left)">
                                      <p:cBhvr>
                                        <p:cTn id="108" dur="250"/>
                                        <p:tgtEl>
                                          <p:spTgt spid="203"/>
                                        </p:tgtEl>
                                      </p:cBhvr>
                                    </p:animEffect>
                                  </p:childTnLst>
                                </p:cTn>
                              </p:par>
                            </p:childTnLst>
                          </p:cTn>
                        </p:par>
                        <p:par>
                          <p:cTn id="109" fill="hold">
                            <p:stCondLst>
                              <p:cond delay="1500"/>
                            </p:stCondLst>
                            <p:childTnLst>
                              <p:par>
                                <p:cTn id="110" presetID="10" presetClass="entr" presetSubtype="0" fill="hold" grpId="0" nodeType="afterEffect">
                                  <p:stCondLst>
                                    <p:cond delay="0"/>
                                  </p:stCondLst>
                                  <p:childTnLst>
                                    <p:set>
                                      <p:cBhvr>
                                        <p:cTn id="111" dur="1" fill="hold">
                                          <p:stCondLst>
                                            <p:cond delay="0"/>
                                          </p:stCondLst>
                                        </p:cTn>
                                        <p:tgtEl>
                                          <p:spTgt spid="11"/>
                                        </p:tgtEl>
                                        <p:attrNameLst>
                                          <p:attrName>style.visibility</p:attrName>
                                        </p:attrNameLst>
                                      </p:cBhvr>
                                      <p:to>
                                        <p:strVal val="visible"/>
                                      </p:to>
                                    </p:set>
                                    <p:animEffect transition="in" filter="fade">
                                      <p:cBhvr>
                                        <p:cTn id="112" dur="250"/>
                                        <p:tgtEl>
                                          <p:spTgt spid="1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334"/>
                                        </p:tgtEl>
                                        <p:attrNameLst>
                                          <p:attrName>style.visibility</p:attrName>
                                        </p:attrNameLst>
                                      </p:cBhvr>
                                      <p:to>
                                        <p:strVal val="visible"/>
                                      </p:to>
                                    </p:set>
                                    <p:animEffect transition="in" filter="wipe(left)">
                                      <p:cBhvr>
                                        <p:cTn id="117" dur="250"/>
                                        <p:tgtEl>
                                          <p:spTgt spid="334"/>
                                        </p:tgtEl>
                                      </p:cBhvr>
                                    </p:animEffect>
                                  </p:childTnLst>
                                </p:cTn>
                              </p:par>
                            </p:childTnLst>
                          </p:cTn>
                        </p:par>
                        <p:par>
                          <p:cTn id="118" fill="hold">
                            <p:stCondLst>
                              <p:cond delay="250"/>
                            </p:stCondLst>
                            <p:childTnLst>
                              <p:par>
                                <p:cTn id="119" presetID="10" presetClass="entr" presetSubtype="0" fill="hold" nodeType="after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250"/>
                                        <p:tgtEl>
                                          <p:spTgt spid="25"/>
                                        </p:tgtEl>
                                      </p:cBhvr>
                                    </p:animEffect>
                                  </p:childTnLst>
                                </p:cTn>
                              </p:par>
                            </p:childTnLst>
                          </p:cTn>
                        </p:par>
                        <p:par>
                          <p:cTn id="122" fill="hold">
                            <p:stCondLst>
                              <p:cond delay="500"/>
                            </p:stCondLst>
                            <p:childTnLst>
                              <p:par>
                                <p:cTn id="123" presetID="22" presetClass="entr" presetSubtype="4" fill="hold" nodeType="afterEffect">
                                  <p:stCondLst>
                                    <p:cond delay="0"/>
                                  </p:stCondLst>
                                  <p:childTnLst>
                                    <p:set>
                                      <p:cBhvr>
                                        <p:cTn id="124" dur="1" fill="hold">
                                          <p:stCondLst>
                                            <p:cond delay="0"/>
                                          </p:stCondLst>
                                        </p:cTn>
                                        <p:tgtEl>
                                          <p:spTgt spid="439"/>
                                        </p:tgtEl>
                                        <p:attrNameLst>
                                          <p:attrName>style.visibility</p:attrName>
                                        </p:attrNameLst>
                                      </p:cBhvr>
                                      <p:to>
                                        <p:strVal val="visible"/>
                                      </p:to>
                                    </p:set>
                                    <p:animEffect transition="in" filter="wipe(down)">
                                      <p:cBhvr>
                                        <p:cTn id="125" dur="500"/>
                                        <p:tgtEl>
                                          <p:spTgt spid="43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250"/>
                                        <p:tgtEl>
                                          <p:spTgt spid="14"/>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103"/>
                                        </p:tgtEl>
                                        <p:attrNameLst>
                                          <p:attrName>style.visibility</p:attrName>
                                        </p:attrNameLst>
                                      </p:cBhvr>
                                      <p:to>
                                        <p:strVal val="visible"/>
                                      </p:to>
                                    </p:set>
                                    <p:animEffect transition="in" filter="fade">
                                      <p:cBhvr>
                                        <p:cTn id="131" dur="250"/>
                                        <p:tgtEl>
                                          <p:spTgt spid="103"/>
                                        </p:tgtEl>
                                      </p:cBhvr>
                                    </p:animEffect>
                                  </p:childTnLst>
                                </p:cTn>
                              </p:par>
                            </p:childTnLst>
                          </p:cTn>
                        </p:par>
                        <p:par>
                          <p:cTn id="132" fill="hold">
                            <p:stCondLst>
                              <p:cond delay="1000"/>
                            </p:stCondLst>
                            <p:childTnLst>
                              <p:par>
                                <p:cTn id="133" presetID="10" presetClass="entr" presetSubtype="0" fill="hold" nodeType="after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fade">
                                      <p:cBhvr>
                                        <p:cTn id="135" dur="250"/>
                                        <p:tgtEl>
                                          <p:spTgt spid="21"/>
                                        </p:tgtEl>
                                      </p:cBhvr>
                                    </p:animEffect>
                                  </p:childTnLst>
                                </p:cTn>
                              </p:par>
                              <p:par>
                                <p:cTn id="136" presetID="10" presetClass="entr" presetSubtype="0" fill="hold" nodeType="withEffect">
                                  <p:stCondLst>
                                    <p:cond delay="0"/>
                                  </p:stCondLst>
                                  <p:childTnLst>
                                    <p:set>
                                      <p:cBhvr>
                                        <p:cTn id="137" dur="1" fill="hold">
                                          <p:stCondLst>
                                            <p:cond delay="0"/>
                                          </p:stCondLst>
                                        </p:cTn>
                                        <p:tgtEl>
                                          <p:spTgt spid="23"/>
                                        </p:tgtEl>
                                        <p:attrNameLst>
                                          <p:attrName>style.visibility</p:attrName>
                                        </p:attrNameLst>
                                      </p:cBhvr>
                                      <p:to>
                                        <p:strVal val="visible"/>
                                      </p:to>
                                    </p:set>
                                    <p:animEffect transition="in" filter="fade">
                                      <p:cBhvr>
                                        <p:cTn id="138" dur="250"/>
                                        <p:tgtEl>
                                          <p:spTgt spid="2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250"/>
                                        <p:tgtEl>
                                          <p:spTgt spid="35"/>
                                        </p:tgtEl>
                                      </p:cBhvr>
                                    </p:animEffect>
                                  </p:childTnLst>
                                </p:cTn>
                              </p:par>
                            </p:childTnLst>
                          </p:cTn>
                        </p:par>
                        <p:par>
                          <p:cTn id="142" fill="hold">
                            <p:stCondLst>
                              <p:cond delay="1250"/>
                            </p:stCondLst>
                            <p:childTnLst>
                              <p:par>
                                <p:cTn id="143" presetID="10" presetClass="entr" presetSubtype="0" fill="hold" grpId="0" nodeType="after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fade">
                                      <p:cBhvr>
                                        <p:cTn id="14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80" grpId="0"/>
      <p:bldP spid="89" grpId="0"/>
      <p:bldP spid="97" grpId="0"/>
      <p:bldP spid="99" grpId="0"/>
      <p:bldP spid="274" grpId="0" animBg="1"/>
      <p:bldP spid="332" grpId="0" animBg="1"/>
      <p:bldP spid="297" grpId="0"/>
      <p:bldP spid="103" grpId="0" animBg="1"/>
      <p:bldP spid="85" grpId="0" animBg="1"/>
      <p:bldP spid="66" grpId="0"/>
      <p:bldP spid="11" grpId="0" animBg="1"/>
      <p:bldP spid="296"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3F156-2CA3-4DE9-804D-06C77252668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77C74-7F25-4AE3-B3E1-4EE3C02A2FC3}" type="slidenum">
              <a:rPr kumimoji="0" lang="en-US" sz="1000" b="0" i="0" u="none" strike="noStrike" kern="1200" cap="none" spc="0" normalizeH="0" baseline="0" noProof="0" smtClean="0">
                <a:ln>
                  <a:noFill/>
                </a:ln>
                <a:solidFill>
                  <a:srgbClr val="202234"/>
                </a:solidFill>
                <a:effectLst/>
                <a:uLnTx/>
                <a:uFillTx/>
                <a:latin typeface="Franklin Gothic Book" panose="020B05030201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202234"/>
              </a:solidFill>
              <a:effectLst/>
              <a:uLnTx/>
              <a:uFillTx/>
              <a:latin typeface="Franklin Gothic Book" panose="020B0503020102020204" pitchFamily="34" charset="0"/>
              <a:ea typeface="+mn-ea"/>
              <a:cs typeface="+mn-cs"/>
            </a:endParaRPr>
          </a:p>
        </p:txBody>
      </p:sp>
      <p:sp>
        <p:nvSpPr>
          <p:cNvPr id="9" name="Title 8">
            <a:extLst>
              <a:ext uri="{FF2B5EF4-FFF2-40B4-BE49-F238E27FC236}">
                <a16:creationId xmlns:a16="http://schemas.microsoft.com/office/drawing/2014/main" id="{0E5B5DA2-109E-4523-9C4D-0DFE1A30B182}"/>
              </a:ext>
            </a:extLst>
          </p:cNvPr>
          <p:cNvSpPr>
            <a:spLocks noGrp="1"/>
          </p:cNvSpPr>
          <p:nvPr>
            <p:ph type="title" idx="4294967295"/>
          </p:nvPr>
        </p:nvSpPr>
        <p:spPr>
          <a:xfrm>
            <a:off x="961091" y="1225868"/>
            <a:ext cx="10515600" cy="1769715"/>
          </a:xfrm>
        </p:spPr>
        <p:txBody>
          <a:bodyPr/>
          <a:lstStyle/>
          <a:p>
            <a:pPr algn="ctr"/>
            <a:r>
              <a:rPr lang="en-US" sz="11500" dirty="0">
                <a:solidFill>
                  <a:schemeClr val="bg1"/>
                </a:solidFill>
                <a:effectLst>
                  <a:outerShdw blurRad="38100" dist="38100" dir="2700000" algn="tl">
                    <a:srgbClr val="000000">
                      <a:alpha val="43137"/>
                    </a:srgbClr>
                  </a:outerShdw>
                </a:effectLst>
              </a:rPr>
              <a:t>Thank You</a:t>
            </a:r>
            <a:endParaRPr lang="en-US" sz="5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318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cs typeface="Segoe UI"/>
              </a:rPr>
              <a:t>Operational Technology OT Overview</a:t>
            </a:r>
          </a:p>
          <a:p>
            <a:r>
              <a:rPr lang="en-US" dirty="0">
                <a:cs typeface="Segoe UI"/>
              </a:rPr>
              <a:t>Purdue Model </a:t>
            </a:r>
          </a:p>
          <a:p>
            <a:r>
              <a:rPr lang="en-US" dirty="0">
                <a:cs typeface="Segoe UI"/>
              </a:rPr>
              <a:t>IT vs OT Security Perspectives</a:t>
            </a:r>
          </a:p>
          <a:p>
            <a:r>
              <a:rPr lang="en-US" dirty="0">
                <a:cs typeface="Segoe UI"/>
              </a:rPr>
              <a:t>Customer Challenges</a:t>
            </a:r>
          </a:p>
          <a:p>
            <a:endParaRPr lang="en-US" dirty="0"/>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983234"/>
          </a:xfrm>
        </p:spPr>
        <p:txBody>
          <a:bodyPr wrap="square" anchor="t">
            <a:normAutofit/>
          </a:bodyPr>
          <a:lstStyle/>
          <a:p>
            <a:pPr>
              <a:lnSpc>
                <a:spcPct val="90000"/>
              </a:lnSpc>
            </a:pPr>
            <a:r>
              <a:rPr lang="en-US" sz="3300"/>
              <a:t>What is</a:t>
            </a:r>
            <a:br>
              <a:rPr lang="en-US" sz="3300"/>
            </a:br>
            <a:r>
              <a:rPr lang="en-US" sz="3300"/>
              <a:t>Operational Technology?</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6"/>
          </p:nvPr>
        </p:nvSpPr>
        <p:spPr>
          <a:xfrm>
            <a:off x="1103835" y="5710599"/>
            <a:ext cx="5223933" cy="579438"/>
          </a:xfrm>
        </p:spPr>
        <p:txBody>
          <a:bodyPr vert="horz" wrap="square" lIns="0" tIns="0" rIns="0" bIns="0" rtlCol="0" anchor="t">
            <a:normAutofit/>
          </a:bodyPr>
          <a:lstStyle/>
          <a:p>
            <a:pPr>
              <a:spcAft>
                <a:spcPts val="600"/>
              </a:spcAft>
            </a:pPr>
            <a:r>
              <a:rPr lang="en-US" dirty="0">
                <a:cs typeface="Segoe UI"/>
              </a:rPr>
              <a:t>Smart Factories &amp; Distribution Centers</a:t>
            </a:r>
            <a:endParaRPr lang="en-US" dirty="0"/>
          </a:p>
        </p:txBody>
      </p:sp>
      <p:pic>
        <p:nvPicPr>
          <p:cNvPr id="2" name="Picture 3" descr="A picture containing indoor, table, computer, sitting&#10;&#10;Description automatically generated">
            <a:extLst>
              <a:ext uri="{FF2B5EF4-FFF2-40B4-BE49-F238E27FC236}">
                <a16:creationId xmlns:a16="http://schemas.microsoft.com/office/drawing/2014/main" id="{6C421D1A-3831-424F-B766-1C0E81E5E4E9}"/>
              </a:ext>
            </a:extLst>
          </p:cNvPr>
          <p:cNvPicPr>
            <a:picLocks noGrp="1" noChangeAspect="1"/>
          </p:cNvPicPr>
          <p:nvPr>
            <p:ph type="pic" sz="quarter" idx="13"/>
          </p:nvPr>
        </p:nvPicPr>
        <p:blipFill rotWithShape="1">
          <a:blip r:embed="rId3"/>
          <a:srcRect l="17302" t="12385" r="6385" b="-209"/>
          <a:stretch/>
        </p:blipFill>
        <p:spPr>
          <a:xfrm>
            <a:off x="176212" y="2205143"/>
            <a:ext cx="5917658" cy="3320185"/>
          </a:xfrm>
          <a:noFill/>
        </p:spPr>
      </p:pic>
      <p:pic>
        <p:nvPicPr>
          <p:cNvPr id="21" name="Picture 22" descr="A picture containing indoor, person, truck, large&#10;&#10;Description automatically generated">
            <a:extLst>
              <a:ext uri="{FF2B5EF4-FFF2-40B4-BE49-F238E27FC236}">
                <a16:creationId xmlns:a16="http://schemas.microsoft.com/office/drawing/2014/main" id="{3D4EA9F7-3594-400C-A58C-D64A9A22C9E6}"/>
              </a:ext>
            </a:extLst>
          </p:cNvPr>
          <p:cNvPicPr>
            <a:picLocks noChangeAspect="1"/>
          </p:cNvPicPr>
          <p:nvPr/>
        </p:nvPicPr>
        <p:blipFill>
          <a:blip r:embed="rId4"/>
          <a:stretch>
            <a:fillRect/>
          </a:stretch>
        </p:blipFill>
        <p:spPr>
          <a:xfrm>
            <a:off x="6290733" y="106247"/>
            <a:ext cx="6002866" cy="3326573"/>
          </a:xfrm>
          <a:prstGeom prst="rect">
            <a:avLst/>
          </a:prstGeom>
        </p:spPr>
      </p:pic>
      <p:pic>
        <p:nvPicPr>
          <p:cNvPr id="23" name="Picture 23" descr="A picture containing indoor, table, green, desk&#10;&#10;Description automatically generated">
            <a:extLst>
              <a:ext uri="{FF2B5EF4-FFF2-40B4-BE49-F238E27FC236}">
                <a16:creationId xmlns:a16="http://schemas.microsoft.com/office/drawing/2014/main" id="{5EF8F377-349C-4E73-9569-661E8FC2A8D4}"/>
              </a:ext>
            </a:extLst>
          </p:cNvPr>
          <p:cNvPicPr>
            <a:picLocks noChangeAspect="1"/>
          </p:cNvPicPr>
          <p:nvPr/>
        </p:nvPicPr>
        <p:blipFill>
          <a:blip r:embed="rId5"/>
          <a:stretch>
            <a:fillRect/>
          </a:stretch>
        </p:blipFill>
        <p:spPr>
          <a:xfrm>
            <a:off x="6561667" y="3806026"/>
            <a:ext cx="5223933" cy="2912015"/>
          </a:xfrm>
          <a:prstGeom prst="rect">
            <a:avLst/>
          </a:prstGeom>
        </p:spPr>
      </p:pic>
      <p:sp>
        <p:nvSpPr>
          <p:cNvPr id="18" name="Text Placeholder 4">
            <a:extLst>
              <a:ext uri="{FF2B5EF4-FFF2-40B4-BE49-F238E27FC236}">
                <a16:creationId xmlns:a16="http://schemas.microsoft.com/office/drawing/2014/main" id="{D3ABEE60-66BA-41DD-8B1F-13018A44DDD4}"/>
              </a:ext>
            </a:extLst>
          </p:cNvPr>
          <p:cNvSpPr>
            <a:spLocks noGrp="1"/>
          </p:cNvSpPr>
          <p:nvPr>
            <p:ph type="body" sz="quarter" idx="17"/>
          </p:nvPr>
        </p:nvSpPr>
        <p:spPr>
          <a:xfrm>
            <a:off x="8718973" y="33866"/>
            <a:ext cx="3475037" cy="276999"/>
          </a:xfrm>
        </p:spPr>
        <p:txBody>
          <a:bodyPr vert="horz" wrap="square" lIns="0" tIns="0" rIns="0" bIns="0" rtlCol="0" anchor="t">
            <a:spAutoFit/>
          </a:bodyPr>
          <a:lstStyle/>
          <a:p>
            <a:r>
              <a:rPr lang="en-US">
                <a:cs typeface="Segoe UI"/>
              </a:rPr>
              <a:t>Pharma</a:t>
            </a:r>
            <a:endParaRPr lang="en-US"/>
          </a:p>
        </p:txBody>
      </p:sp>
      <p:sp>
        <p:nvSpPr>
          <p:cNvPr id="25" name="Text Placeholder 4">
            <a:extLst>
              <a:ext uri="{FF2B5EF4-FFF2-40B4-BE49-F238E27FC236}">
                <a16:creationId xmlns:a16="http://schemas.microsoft.com/office/drawing/2014/main" id="{314E86DE-CF45-493E-B988-490F07848EE8}"/>
              </a:ext>
            </a:extLst>
          </p:cNvPr>
          <p:cNvSpPr txBox="1">
            <a:spLocks/>
          </p:cNvSpPr>
          <p:nvPr/>
        </p:nvSpPr>
        <p:spPr>
          <a:xfrm>
            <a:off x="8405706" y="3488266"/>
            <a:ext cx="3475037"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Power Generation</a:t>
            </a:r>
            <a:endParaRPr lang="en-US" dirty="0"/>
          </a:p>
        </p:txBody>
      </p:sp>
    </p:spTree>
    <p:extLst>
      <p:ext uri="{BB962C8B-B14F-4D97-AF65-F5344CB8AC3E}">
        <p14:creationId xmlns:p14="http://schemas.microsoft.com/office/powerpoint/2010/main" val="14906950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FAF7C6F-046A-4491-9BA8-9D7ACFB02ADE}"/>
              </a:ext>
            </a:extLst>
          </p:cNvPr>
          <p:cNvSpPr>
            <a:spLocks noGrp="1"/>
          </p:cNvSpPr>
          <p:nvPr>
            <p:ph type="body" sz="quarter" idx="14"/>
          </p:nvPr>
        </p:nvSpPr>
        <p:spPr>
          <a:xfrm>
            <a:off x="958849" y="650792"/>
            <a:ext cx="10274300" cy="3859586"/>
          </a:xfrm>
        </p:spPr>
        <p:txBody>
          <a:bodyPr/>
          <a:lstStyle/>
          <a:p>
            <a:r>
              <a:rPr lang="en-US" b="1" dirty="0">
                <a:solidFill>
                  <a:schemeClr val="bg1"/>
                </a:solidFill>
              </a:rPr>
              <a:t>Operational Technology</a:t>
            </a:r>
            <a:r>
              <a:rPr lang="en-US" dirty="0">
                <a:solidFill>
                  <a:schemeClr val="bg1"/>
                </a:solidFill>
              </a:rPr>
              <a:t> (OT) – </a:t>
            </a:r>
            <a:r>
              <a:rPr lang="en-US" i="1" dirty="0">
                <a:solidFill>
                  <a:schemeClr val="bg1"/>
                </a:solidFill>
              </a:rPr>
              <a:t>the hardware and software dedicated to detecting or causing changes in physical processes through direct monitoring and/or control of physical devices such as valves, pumps, etc</a:t>
            </a:r>
            <a:r>
              <a:rPr lang="en-US" dirty="0">
                <a:solidFill>
                  <a:schemeClr val="bg1"/>
                </a:solidFill>
              </a:rPr>
              <a:t>.</a:t>
            </a:r>
          </a:p>
          <a:p>
            <a:endParaRPr lang="en-US" dirty="0">
              <a:solidFill>
                <a:schemeClr val="bg1"/>
              </a:solidFill>
            </a:endParaRPr>
          </a:p>
        </p:txBody>
      </p:sp>
      <p:pic>
        <p:nvPicPr>
          <p:cNvPr id="1026" name="Picture 2" descr="Image result for ot networks">
            <a:extLst>
              <a:ext uri="{FF2B5EF4-FFF2-40B4-BE49-F238E27FC236}">
                <a16:creationId xmlns:a16="http://schemas.microsoft.com/office/drawing/2014/main" id="{89291234-222F-4FD9-A2B3-10A8F9560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582" y="3025410"/>
            <a:ext cx="4986835" cy="2969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9A32573-258B-4B72-8EDC-6FB184C70339}"/>
              </a:ext>
            </a:extLst>
          </p:cNvPr>
          <p:cNvSpPr/>
          <p:nvPr/>
        </p:nvSpPr>
        <p:spPr>
          <a:xfrm>
            <a:off x="6634480" y="563297"/>
            <a:ext cx="4490720" cy="1799931"/>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AC4BCFE-5F16-47C6-B502-3DE408B6422F}"/>
              </a:ext>
            </a:extLst>
          </p:cNvPr>
          <p:cNvSpPr/>
          <p:nvPr/>
        </p:nvSpPr>
        <p:spPr>
          <a:xfrm>
            <a:off x="6634480" y="2363228"/>
            <a:ext cx="4490720" cy="3249535"/>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E335F5C-DBD0-4573-8305-043E08DAF579}"/>
              </a:ext>
            </a:extLst>
          </p:cNvPr>
          <p:cNvSpPr>
            <a:spLocks noGrp="1"/>
          </p:cNvSpPr>
          <p:nvPr>
            <p:ph type="title"/>
          </p:nvPr>
        </p:nvSpPr>
        <p:spPr/>
        <p:txBody>
          <a:bodyPr/>
          <a:lstStyle/>
          <a:p>
            <a:r>
              <a:rPr lang="en-US" dirty="0"/>
              <a:t>Networking Background</a:t>
            </a:r>
          </a:p>
        </p:txBody>
      </p:sp>
      <p:pic>
        <p:nvPicPr>
          <p:cNvPr id="7" name="Content Placeholder 6">
            <a:extLst>
              <a:ext uri="{FF2B5EF4-FFF2-40B4-BE49-F238E27FC236}">
                <a16:creationId xmlns:a16="http://schemas.microsoft.com/office/drawing/2014/main" id="{93CA9BDB-E465-4FD9-9C42-C5708587AFB9}"/>
              </a:ext>
            </a:extLst>
          </p:cNvPr>
          <p:cNvPicPr>
            <a:picLocks noGrp="1" noChangeAspect="1"/>
          </p:cNvPicPr>
          <p:nvPr>
            <p:ph idx="1"/>
          </p:nvPr>
        </p:nvPicPr>
        <p:blipFill>
          <a:blip r:embed="rId2"/>
          <a:stretch>
            <a:fillRect/>
          </a:stretch>
        </p:blipFill>
        <p:spPr>
          <a:xfrm>
            <a:off x="304800" y="1159063"/>
            <a:ext cx="5618480" cy="4423221"/>
          </a:xfrm>
          <a:prstGeom prst="rect">
            <a:avLst/>
          </a:prstGeom>
        </p:spPr>
      </p:pic>
      <p:sp>
        <p:nvSpPr>
          <p:cNvPr id="4" name="Slide Number Placeholder 3">
            <a:extLst>
              <a:ext uri="{FF2B5EF4-FFF2-40B4-BE49-F238E27FC236}">
                <a16:creationId xmlns:a16="http://schemas.microsoft.com/office/drawing/2014/main" id="{36C38F87-11EF-4024-8196-D2C2B43AC657}"/>
              </a:ext>
            </a:extLst>
          </p:cNvPr>
          <p:cNvSpPr>
            <a:spLocks noGrp="1"/>
          </p:cNvSpPr>
          <p:nvPr>
            <p:ph type="sldNum" sz="quarter" idx="12"/>
          </p:nvPr>
        </p:nvSpPr>
        <p:spPr/>
        <p:txBody>
          <a:bodyPr/>
          <a:lstStyle/>
          <a:p>
            <a:endParaRPr lang="en-US" dirty="0"/>
          </a:p>
        </p:txBody>
      </p:sp>
      <p:sp>
        <p:nvSpPr>
          <p:cNvPr id="8" name="TextBox 7">
            <a:extLst>
              <a:ext uri="{FF2B5EF4-FFF2-40B4-BE49-F238E27FC236}">
                <a16:creationId xmlns:a16="http://schemas.microsoft.com/office/drawing/2014/main" id="{4DDF275C-CB36-4152-ADF8-48977B8658C2}"/>
              </a:ext>
            </a:extLst>
          </p:cNvPr>
          <p:cNvSpPr txBox="1"/>
          <p:nvPr/>
        </p:nvSpPr>
        <p:spPr>
          <a:xfrm>
            <a:off x="1513840" y="5641457"/>
            <a:ext cx="2389757" cy="369332"/>
          </a:xfrm>
          <a:prstGeom prst="rect">
            <a:avLst/>
          </a:prstGeom>
          <a:noFill/>
        </p:spPr>
        <p:txBody>
          <a:bodyPr wrap="none" rtlCol="0">
            <a:spAutoFit/>
          </a:bodyPr>
          <a:lstStyle/>
          <a:p>
            <a:r>
              <a:rPr lang="en-US" dirty="0"/>
              <a:t>Enterprise Network (IT)</a:t>
            </a:r>
          </a:p>
        </p:txBody>
      </p:sp>
      <p:sp>
        <p:nvSpPr>
          <p:cNvPr id="9" name="Arrow: Up-Down 8">
            <a:extLst>
              <a:ext uri="{FF2B5EF4-FFF2-40B4-BE49-F238E27FC236}">
                <a16:creationId xmlns:a16="http://schemas.microsoft.com/office/drawing/2014/main" id="{04E0BD34-F1DC-4D66-B336-D72B3D7702B8}"/>
              </a:ext>
            </a:extLst>
          </p:cNvPr>
          <p:cNvSpPr/>
          <p:nvPr/>
        </p:nvSpPr>
        <p:spPr>
          <a:xfrm>
            <a:off x="10003396" y="2363230"/>
            <a:ext cx="942994" cy="3143602"/>
          </a:xfrm>
          <a:prstGeom prst="up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OT</a:t>
            </a:r>
          </a:p>
        </p:txBody>
      </p:sp>
      <p:sp>
        <p:nvSpPr>
          <p:cNvPr id="10" name="Arrow: Up-Down 9">
            <a:extLst>
              <a:ext uri="{FF2B5EF4-FFF2-40B4-BE49-F238E27FC236}">
                <a16:creationId xmlns:a16="http://schemas.microsoft.com/office/drawing/2014/main" id="{5E4613DB-9688-4721-8A10-C97A5C382CBA}"/>
              </a:ext>
            </a:extLst>
          </p:cNvPr>
          <p:cNvSpPr/>
          <p:nvPr/>
        </p:nvSpPr>
        <p:spPr>
          <a:xfrm>
            <a:off x="10003396" y="805638"/>
            <a:ext cx="942994" cy="1557591"/>
          </a:xfrm>
          <a:prstGeom prst="up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IT</a:t>
            </a:r>
          </a:p>
        </p:txBody>
      </p:sp>
      <p:sp>
        <p:nvSpPr>
          <p:cNvPr id="12" name="Rectangle 11">
            <a:extLst>
              <a:ext uri="{FF2B5EF4-FFF2-40B4-BE49-F238E27FC236}">
                <a16:creationId xmlns:a16="http://schemas.microsoft.com/office/drawing/2014/main" id="{BCDA72BB-BFA5-4EBD-A182-C4624CA17C65}"/>
              </a:ext>
            </a:extLst>
          </p:cNvPr>
          <p:cNvSpPr/>
          <p:nvPr/>
        </p:nvSpPr>
        <p:spPr>
          <a:xfrm>
            <a:off x="8486067" y="1252089"/>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4 &amp; 5 </a:t>
            </a:r>
          </a:p>
        </p:txBody>
      </p:sp>
      <p:sp>
        <p:nvSpPr>
          <p:cNvPr id="13" name="Rectangle 12">
            <a:extLst>
              <a:ext uri="{FF2B5EF4-FFF2-40B4-BE49-F238E27FC236}">
                <a16:creationId xmlns:a16="http://schemas.microsoft.com/office/drawing/2014/main" id="{C948D326-7410-418F-99FC-394DB7A99198}"/>
              </a:ext>
            </a:extLst>
          </p:cNvPr>
          <p:cNvSpPr/>
          <p:nvPr/>
        </p:nvSpPr>
        <p:spPr>
          <a:xfrm>
            <a:off x="8486067" y="2210430"/>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3 / 3.5 </a:t>
            </a:r>
          </a:p>
        </p:txBody>
      </p:sp>
      <p:sp>
        <p:nvSpPr>
          <p:cNvPr id="14" name="Rectangle 13">
            <a:extLst>
              <a:ext uri="{FF2B5EF4-FFF2-40B4-BE49-F238E27FC236}">
                <a16:creationId xmlns:a16="http://schemas.microsoft.com/office/drawing/2014/main" id="{FD3D5371-6D4A-434E-B6E8-D00A14FE8B81}"/>
              </a:ext>
            </a:extLst>
          </p:cNvPr>
          <p:cNvSpPr/>
          <p:nvPr/>
        </p:nvSpPr>
        <p:spPr>
          <a:xfrm>
            <a:off x="8486067" y="3114895"/>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2 </a:t>
            </a:r>
          </a:p>
        </p:txBody>
      </p:sp>
      <p:sp>
        <p:nvSpPr>
          <p:cNvPr id="15" name="Rectangle 14">
            <a:extLst>
              <a:ext uri="{FF2B5EF4-FFF2-40B4-BE49-F238E27FC236}">
                <a16:creationId xmlns:a16="http://schemas.microsoft.com/office/drawing/2014/main" id="{3A11876D-52D9-4915-BC75-3E6518874335}"/>
              </a:ext>
            </a:extLst>
          </p:cNvPr>
          <p:cNvSpPr/>
          <p:nvPr/>
        </p:nvSpPr>
        <p:spPr>
          <a:xfrm>
            <a:off x="8486067" y="4097112"/>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1</a:t>
            </a:r>
          </a:p>
        </p:txBody>
      </p:sp>
      <p:sp>
        <p:nvSpPr>
          <p:cNvPr id="16" name="TextBox 15">
            <a:extLst>
              <a:ext uri="{FF2B5EF4-FFF2-40B4-BE49-F238E27FC236}">
                <a16:creationId xmlns:a16="http://schemas.microsoft.com/office/drawing/2014/main" id="{F2B2D272-EAD5-440B-8CFC-F79631C243C8}"/>
              </a:ext>
            </a:extLst>
          </p:cNvPr>
          <p:cNvSpPr txBox="1"/>
          <p:nvPr/>
        </p:nvSpPr>
        <p:spPr>
          <a:xfrm>
            <a:off x="8330124" y="3755313"/>
            <a:ext cx="1699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Process Control</a:t>
            </a:r>
          </a:p>
        </p:txBody>
      </p:sp>
      <p:sp>
        <p:nvSpPr>
          <p:cNvPr id="17" name="TextBox 16">
            <a:extLst>
              <a:ext uri="{FF2B5EF4-FFF2-40B4-BE49-F238E27FC236}">
                <a16:creationId xmlns:a16="http://schemas.microsoft.com/office/drawing/2014/main" id="{66A04CF8-96BF-47A2-A34B-98051B072083}"/>
              </a:ext>
            </a:extLst>
          </p:cNvPr>
          <p:cNvSpPr txBox="1"/>
          <p:nvPr/>
        </p:nvSpPr>
        <p:spPr>
          <a:xfrm>
            <a:off x="8517754" y="2799439"/>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Supervisory</a:t>
            </a:r>
          </a:p>
        </p:txBody>
      </p:sp>
      <p:sp>
        <p:nvSpPr>
          <p:cNvPr id="18" name="TextBox 17">
            <a:extLst>
              <a:ext uri="{FF2B5EF4-FFF2-40B4-BE49-F238E27FC236}">
                <a16:creationId xmlns:a16="http://schemas.microsoft.com/office/drawing/2014/main" id="{515872AC-698A-474F-9087-C86D7BAF4ED6}"/>
              </a:ext>
            </a:extLst>
          </p:cNvPr>
          <p:cNvSpPr txBox="1"/>
          <p:nvPr/>
        </p:nvSpPr>
        <p:spPr>
          <a:xfrm>
            <a:off x="8380526" y="1880740"/>
            <a:ext cx="161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Industrial DMZ</a:t>
            </a:r>
          </a:p>
        </p:txBody>
      </p:sp>
      <p:sp>
        <p:nvSpPr>
          <p:cNvPr id="19" name="TextBox 18">
            <a:extLst>
              <a:ext uri="{FF2B5EF4-FFF2-40B4-BE49-F238E27FC236}">
                <a16:creationId xmlns:a16="http://schemas.microsoft.com/office/drawing/2014/main" id="{97BE0430-B31E-4B2C-9769-329960E3F6E2}"/>
              </a:ext>
            </a:extLst>
          </p:cNvPr>
          <p:cNvSpPr txBox="1"/>
          <p:nvPr/>
        </p:nvSpPr>
        <p:spPr>
          <a:xfrm>
            <a:off x="8591413" y="896524"/>
            <a:ext cx="1176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Enterprise</a:t>
            </a:r>
          </a:p>
        </p:txBody>
      </p:sp>
      <p:sp>
        <p:nvSpPr>
          <p:cNvPr id="20" name="Rectangle 19">
            <a:extLst>
              <a:ext uri="{FF2B5EF4-FFF2-40B4-BE49-F238E27FC236}">
                <a16:creationId xmlns:a16="http://schemas.microsoft.com/office/drawing/2014/main" id="{670D082E-7C2C-47B0-9210-EEEBF1E10B77}"/>
              </a:ext>
            </a:extLst>
          </p:cNvPr>
          <p:cNvSpPr/>
          <p:nvPr/>
        </p:nvSpPr>
        <p:spPr>
          <a:xfrm>
            <a:off x="8486067" y="5074094"/>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0</a:t>
            </a:r>
          </a:p>
        </p:txBody>
      </p:sp>
      <p:sp>
        <p:nvSpPr>
          <p:cNvPr id="21" name="TextBox 20">
            <a:extLst>
              <a:ext uri="{FF2B5EF4-FFF2-40B4-BE49-F238E27FC236}">
                <a16:creationId xmlns:a16="http://schemas.microsoft.com/office/drawing/2014/main" id="{686F8290-1FFD-4166-A5CF-88A29E0C8E1F}"/>
              </a:ext>
            </a:extLst>
          </p:cNvPr>
          <p:cNvSpPr txBox="1"/>
          <p:nvPr/>
        </p:nvSpPr>
        <p:spPr>
          <a:xfrm>
            <a:off x="8490744" y="4721549"/>
            <a:ext cx="1377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Field control</a:t>
            </a:r>
          </a:p>
        </p:txBody>
      </p:sp>
      <p:sp>
        <p:nvSpPr>
          <p:cNvPr id="24" name="TextBox 23">
            <a:extLst>
              <a:ext uri="{FF2B5EF4-FFF2-40B4-BE49-F238E27FC236}">
                <a16:creationId xmlns:a16="http://schemas.microsoft.com/office/drawing/2014/main" id="{739012D6-BFD0-40ED-A9F6-CC9266A618CB}"/>
              </a:ext>
            </a:extLst>
          </p:cNvPr>
          <p:cNvSpPr txBox="1"/>
          <p:nvPr/>
        </p:nvSpPr>
        <p:spPr>
          <a:xfrm>
            <a:off x="6862430" y="5638310"/>
            <a:ext cx="3754810" cy="369332"/>
          </a:xfrm>
          <a:prstGeom prst="rect">
            <a:avLst/>
          </a:prstGeom>
          <a:noFill/>
        </p:spPr>
        <p:txBody>
          <a:bodyPr wrap="none" rtlCol="0">
            <a:spAutoFit/>
          </a:bodyPr>
          <a:lstStyle/>
          <a:p>
            <a:r>
              <a:rPr lang="en-US" dirty="0"/>
              <a:t>Operational Technology (OT) Network</a:t>
            </a:r>
          </a:p>
        </p:txBody>
      </p:sp>
      <p:cxnSp>
        <p:nvCxnSpPr>
          <p:cNvPr id="27" name="Straight Connector 26">
            <a:extLst>
              <a:ext uri="{FF2B5EF4-FFF2-40B4-BE49-F238E27FC236}">
                <a16:creationId xmlns:a16="http://schemas.microsoft.com/office/drawing/2014/main" id="{CDBD9F1F-C6D0-4AF3-A8F9-3388F4741A8B}"/>
              </a:ext>
            </a:extLst>
          </p:cNvPr>
          <p:cNvCxnSpPr/>
          <p:nvPr/>
        </p:nvCxnSpPr>
        <p:spPr>
          <a:xfrm flipH="1">
            <a:off x="5892800" y="563297"/>
            <a:ext cx="741680" cy="605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F61C0D-41F0-4AA3-9155-E2E8313F176B}"/>
              </a:ext>
            </a:extLst>
          </p:cNvPr>
          <p:cNvCxnSpPr>
            <a:cxnSpLocks/>
          </p:cNvCxnSpPr>
          <p:nvPr/>
        </p:nvCxnSpPr>
        <p:spPr>
          <a:xfrm flipH="1">
            <a:off x="5908040" y="2363227"/>
            <a:ext cx="726440" cy="31436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F08250-0C29-4404-BFBC-7F10BF07FB34}"/>
              </a:ext>
            </a:extLst>
          </p:cNvPr>
          <p:cNvSpPr txBox="1"/>
          <p:nvPr/>
        </p:nvSpPr>
        <p:spPr>
          <a:xfrm>
            <a:off x="8354994" y="106649"/>
            <a:ext cx="1545103" cy="369332"/>
          </a:xfrm>
          <a:prstGeom prst="rect">
            <a:avLst/>
          </a:prstGeom>
          <a:noFill/>
        </p:spPr>
        <p:txBody>
          <a:bodyPr wrap="none" rtlCol="0">
            <a:spAutoFit/>
          </a:bodyPr>
          <a:lstStyle/>
          <a:p>
            <a:r>
              <a:rPr lang="en-US" dirty="0"/>
              <a:t>Purdue Model</a:t>
            </a:r>
          </a:p>
        </p:txBody>
      </p:sp>
      <p:sp>
        <p:nvSpPr>
          <p:cNvPr id="32" name="TextBox 31">
            <a:extLst>
              <a:ext uri="{FF2B5EF4-FFF2-40B4-BE49-F238E27FC236}">
                <a16:creationId xmlns:a16="http://schemas.microsoft.com/office/drawing/2014/main" id="{BDDCBAD7-0E15-41DA-9CA7-63CBD22A5FA3}"/>
              </a:ext>
            </a:extLst>
          </p:cNvPr>
          <p:cNvSpPr txBox="1"/>
          <p:nvPr/>
        </p:nvSpPr>
        <p:spPr>
          <a:xfrm>
            <a:off x="6683620" y="5885180"/>
            <a:ext cx="4262770" cy="646331"/>
          </a:xfrm>
          <a:prstGeom prst="rect">
            <a:avLst/>
          </a:prstGeom>
          <a:noFill/>
        </p:spPr>
        <p:txBody>
          <a:bodyPr wrap="none" rtlCol="0">
            <a:spAutoFit/>
          </a:bodyPr>
          <a:lstStyle/>
          <a:p>
            <a:pPr algn="ctr"/>
            <a:r>
              <a:rPr lang="en-US" dirty="0"/>
              <a:t>Industrial Internet Of Things (IIOT)</a:t>
            </a:r>
          </a:p>
          <a:p>
            <a:pPr algn="ctr"/>
            <a:r>
              <a:rPr lang="en-US" dirty="0"/>
              <a:t>Industrial Control Systems (ICS) or SCADA </a:t>
            </a:r>
          </a:p>
        </p:txBody>
      </p:sp>
    </p:spTree>
    <p:extLst>
      <p:ext uri="{BB962C8B-B14F-4D97-AF65-F5344CB8AC3E}">
        <p14:creationId xmlns:p14="http://schemas.microsoft.com/office/powerpoint/2010/main" val="29288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9" grpId="0" animBg="1"/>
      <p:bldP spid="10" grpId="0" animBg="1"/>
      <p:bldP spid="12" grpId="0" animBg="1"/>
      <p:bldP spid="13" grpId="0" animBg="1"/>
      <p:bldP spid="14" grpId="0" animBg="1"/>
      <p:bldP spid="15" grpId="0" animBg="1"/>
      <p:bldP spid="16" grpId="0"/>
      <p:bldP spid="17" grpId="0"/>
      <p:bldP spid="18" grpId="0"/>
      <p:bldP spid="19" grpId="0"/>
      <p:bldP spid="20" grpId="0" animBg="1"/>
      <p:bldP spid="21" grpId="0"/>
      <p:bldP spid="24"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9A32573-258B-4B72-8EDC-6FB184C70339}"/>
              </a:ext>
            </a:extLst>
          </p:cNvPr>
          <p:cNvSpPr/>
          <p:nvPr/>
        </p:nvSpPr>
        <p:spPr>
          <a:xfrm>
            <a:off x="6634480" y="563297"/>
            <a:ext cx="4490720" cy="1799931"/>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AC4BCFE-5F16-47C6-B502-3DE408B6422F}"/>
              </a:ext>
            </a:extLst>
          </p:cNvPr>
          <p:cNvSpPr/>
          <p:nvPr/>
        </p:nvSpPr>
        <p:spPr>
          <a:xfrm>
            <a:off x="6634480" y="2363228"/>
            <a:ext cx="4490720" cy="3249535"/>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E335F5C-DBD0-4573-8305-043E08DAF579}"/>
              </a:ext>
            </a:extLst>
          </p:cNvPr>
          <p:cNvSpPr>
            <a:spLocks noGrp="1"/>
          </p:cNvSpPr>
          <p:nvPr>
            <p:ph type="title"/>
          </p:nvPr>
        </p:nvSpPr>
        <p:spPr/>
        <p:txBody>
          <a:bodyPr/>
          <a:lstStyle/>
          <a:p>
            <a:r>
              <a:rPr lang="en-US" dirty="0"/>
              <a:t>Aligning IT and OT</a:t>
            </a:r>
          </a:p>
        </p:txBody>
      </p:sp>
      <p:sp>
        <p:nvSpPr>
          <p:cNvPr id="4" name="Slide Number Placeholder 3">
            <a:extLst>
              <a:ext uri="{FF2B5EF4-FFF2-40B4-BE49-F238E27FC236}">
                <a16:creationId xmlns:a16="http://schemas.microsoft.com/office/drawing/2014/main" id="{36C38F87-11EF-4024-8196-D2C2B43AC657}"/>
              </a:ext>
            </a:extLst>
          </p:cNvPr>
          <p:cNvSpPr>
            <a:spLocks noGrp="1"/>
          </p:cNvSpPr>
          <p:nvPr>
            <p:ph type="sldNum" sz="quarter" idx="12"/>
          </p:nvPr>
        </p:nvSpPr>
        <p:spPr/>
        <p:txBody>
          <a:bodyPr/>
          <a:lstStyle/>
          <a:p>
            <a:endParaRPr lang="en-US" dirty="0"/>
          </a:p>
        </p:txBody>
      </p:sp>
      <p:sp>
        <p:nvSpPr>
          <p:cNvPr id="8" name="TextBox 7">
            <a:extLst>
              <a:ext uri="{FF2B5EF4-FFF2-40B4-BE49-F238E27FC236}">
                <a16:creationId xmlns:a16="http://schemas.microsoft.com/office/drawing/2014/main" id="{4DDF275C-CB36-4152-ADF8-48977B8658C2}"/>
              </a:ext>
            </a:extLst>
          </p:cNvPr>
          <p:cNvSpPr txBox="1"/>
          <p:nvPr/>
        </p:nvSpPr>
        <p:spPr>
          <a:xfrm>
            <a:off x="7932666" y="562728"/>
            <a:ext cx="2389757" cy="369332"/>
          </a:xfrm>
          <a:prstGeom prst="rect">
            <a:avLst/>
          </a:prstGeom>
          <a:noFill/>
        </p:spPr>
        <p:txBody>
          <a:bodyPr wrap="none" rtlCol="0">
            <a:spAutoFit/>
          </a:bodyPr>
          <a:lstStyle/>
          <a:p>
            <a:r>
              <a:rPr lang="en-US" dirty="0"/>
              <a:t>Enterprise Network (IT)</a:t>
            </a:r>
          </a:p>
        </p:txBody>
      </p:sp>
      <p:sp>
        <p:nvSpPr>
          <p:cNvPr id="9" name="Arrow: Up-Down 8">
            <a:extLst>
              <a:ext uri="{FF2B5EF4-FFF2-40B4-BE49-F238E27FC236}">
                <a16:creationId xmlns:a16="http://schemas.microsoft.com/office/drawing/2014/main" id="{04E0BD34-F1DC-4D66-B336-D72B3D7702B8}"/>
              </a:ext>
            </a:extLst>
          </p:cNvPr>
          <p:cNvSpPr/>
          <p:nvPr/>
        </p:nvSpPr>
        <p:spPr>
          <a:xfrm>
            <a:off x="10003396" y="2363230"/>
            <a:ext cx="942994" cy="3143602"/>
          </a:xfrm>
          <a:prstGeom prst="up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OT</a:t>
            </a:r>
          </a:p>
        </p:txBody>
      </p:sp>
      <p:sp>
        <p:nvSpPr>
          <p:cNvPr id="10" name="Arrow: Up-Down 9">
            <a:extLst>
              <a:ext uri="{FF2B5EF4-FFF2-40B4-BE49-F238E27FC236}">
                <a16:creationId xmlns:a16="http://schemas.microsoft.com/office/drawing/2014/main" id="{5E4613DB-9688-4721-8A10-C97A5C382CBA}"/>
              </a:ext>
            </a:extLst>
          </p:cNvPr>
          <p:cNvSpPr/>
          <p:nvPr/>
        </p:nvSpPr>
        <p:spPr>
          <a:xfrm>
            <a:off x="10003396" y="805638"/>
            <a:ext cx="942994" cy="1557591"/>
          </a:xfrm>
          <a:prstGeom prst="up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IT</a:t>
            </a:r>
          </a:p>
        </p:txBody>
      </p:sp>
      <p:sp>
        <p:nvSpPr>
          <p:cNvPr id="12" name="Rectangle 11">
            <a:extLst>
              <a:ext uri="{FF2B5EF4-FFF2-40B4-BE49-F238E27FC236}">
                <a16:creationId xmlns:a16="http://schemas.microsoft.com/office/drawing/2014/main" id="{BCDA72BB-BFA5-4EBD-A182-C4624CA17C65}"/>
              </a:ext>
            </a:extLst>
          </p:cNvPr>
          <p:cNvSpPr/>
          <p:nvPr/>
        </p:nvSpPr>
        <p:spPr>
          <a:xfrm>
            <a:off x="8486067" y="1252089"/>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4 &amp; 5 </a:t>
            </a:r>
          </a:p>
        </p:txBody>
      </p:sp>
      <p:sp>
        <p:nvSpPr>
          <p:cNvPr id="13" name="Rectangle 12">
            <a:extLst>
              <a:ext uri="{FF2B5EF4-FFF2-40B4-BE49-F238E27FC236}">
                <a16:creationId xmlns:a16="http://schemas.microsoft.com/office/drawing/2014/main" id="{C948D326-7410-418F-99FC-394DB7A99198}"/>
              </a:ext>
            </a:extLst>
          </p:cNvPr>
          <p:cNvSpPr/>
          <p:nvPr/>
        </p:nvSpPr>
        <p:spPr>
          <a:xfrm>
            <a:off x="8486067" y="2210430"/>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3 / 3.5 </a:t>
            </a:r>
          </a:p>
        </p:txBody>
      </p:sp>
      <p:sp>
        <p:nvSpPr>
          <p:cNvPr id="14" name="Rectangle 13">
            <a:extLst>
              <a:ext uri="{FF2B5EF4-FFF2-40B4-BE49-F238E27FC236}">
                <a16:creationId xmlns:a16="http://schemas.microsoft.com/office/drawing/2014/main" id="{FD3D5371-6D4A-434E-B6E8-D00A14FE8B81}"/>
              </a:ext>
            </a:extLst>
          </p:cNvPr>
          <p:cNvSpPr/>
          <p:nvPr/>
        </p:nvSpPr>
        <p:spPr>
          <a:xfrm>
            <a:off x="8486067" y="3114895"/>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2 </a:t>
            </a:r>
          </a:p>
        </p:txBody>
      </p:sp>
      <p:sp>
        <p:nvSpPr>
          <p:cNvPr id="15" name="Rectangle 14">
            <a:extLst>
              <a:ext uri="{FF2B5EF4-FFF2-40B4-BE49-F238E27FC236}">
                <a16:creationId xmlns:a16="http://schemas.microsoft.com/office/drawing/2014/main" id="{3A11876D-52D9-4915-BC75-3E6518874335}"/>
              </a:ext>
            </a:extLst>
          </p:cNvPr>
          <p:cNvSpPr/>
          <p:nvPr/>
        </p:nvSpPr>
        <p:spPr>
          <a:xfrm>
            <a:off x="8486067" y="4097112"/>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1</a:t>
            </a:r>
          </a:p>
        </p:txBody>
      </p:sp>
      <p:sp>
        <p:nvSpPr>
          <p:cNvPr id="16" name="TextBox 15">
            <a:extLst>
              <a:ext uri="{FF2B5EF4-FFF2-40B4-BE49-F238E27FC236}">
                <a16:creationId xmlns:a16="http://schemas.microsoft.com/office/drawing/2014/main" id="{F2B2D272-EAD5-440B-8CFC-F79631C243C8}"/>
              </a:ext>
            </a:extLst>
          </p:cNvPr>
          <p:cNvSpPr txBox="1"/>
          <p:nvPr/>
        </p:nvSpPr>
        <p:spPr>
          <a:xfrm>
            <a:off x="8330124" y="3755313"/>
            <a:ext cx="1699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Process Control</a:t>
            </a:r>
          </a:p>
        </p:txBody>
      </p:sp>
      <p:sp>
        <p:nvSpPr>
          <p:cNvPr id="17" name="TextBox 16">
            <a:extLst>
              <a:ext uri="{FF2B5EF4-FFF2-40B4-BE49-F238E27FC236}">
                <a16:creationId xmlns:a16="http://schemas.microsoft.com/office/drawing/2014/main" id="{66A04CF8-96BF-47A2-A34B-98051B072083}"/>
              </a:ext>
            </a:extLst>
          </p:cNvPr>
          <p:cNvSpPr txBox="1"/>
          <p:nvPr/>
        </p:nvSpPr>
        <p:spPr>
          <a:xfrm>
            <a:off x="8517754" y="2799439"/>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Supervisory</a:t>
            </a:r>
          </a:p>
        </p:txBody>
      </p:sp>
      <p:sp>
        <p:nvSpPr>
          <p:cNvPr id="18" name="TextBox 17">
            <a:extLst>
              <a:ext uri="{FF2B5EF4-FFF2-40B4-BE49-F238E27FC236}">
                <a16:creationId xmlns:a16="http://schemas.microsoft.com/office/drawing/2014/main" id="{515872AC-698A-474F-9087-C86D7BAF4ED6}"/>
              </a:ext>
            </a:extLst>
          </p:cNvPr>
          <p:cNvSpPr txBox="1"/>
          <p:nvPr/>
        </p:nvSpPr>
        <p:spPr>
          <a:xfrm>
            <a:off x="8380526" y="1880740"/>
            <a:ext cx="161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Industrial DMZ</a:t>
            </a:r>
          </a:p>
        </p:txBody>
      </p:sp>
      <p:sp>
        <p:nvSpPr>
          <p:cNvPr id="19" name="TextBox 18">
            <a:extLst>
              <a:ext uri="{FF2B5EF4-FFF2-40B4-BE49-F238E27FC236}">
                <a16:creationId xmlns:a16="http://schemas.microsoft.com/office/drawing/2014/main" id="{97BE0430-B31E-4B2C-9769-329960E3F6E2}"/>
              </a:ext>
            </a:extLst>
          </p:cNvPr>
          <p:cNvSpPr txBox="1"/>
          <p:nvPr/>
        </p:nvSpPr>
        <p:spPr>
          <a:xfrm>
            <a:off x="8591413" y="896524"/>
            <a:ext cx="1176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Enterprise</a:t>
            </a:r>
          </a:p>
        </p:txBody>
      </p:sp>
      <p:sp>
        <p:nvSpPr>
          <p:cNvPr id="20" name="Rectangle 19">
            <a:extLst>
              <a:ext uri="{FF2B5EF4-FFF2-40B4-BE49-F238E27FC236}">
                <a16:creationId xmlns:a16="http://schemas.microsoft.com/office/drawing/2014/main" id="{670D082E-7C2C-47B0-9210-EEEBF1E10B77}"/>
              </a:ext>
            </a:extLst>
          </p:cNvPr>
          <p:cNvSpPr/>
          <p:nvPr/>
        </p:nvSpPr>
        <p:spPr>
          <a:xfrm>
            <a:off x="8486067" y="5074094"/>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0</a:t>
            </a:r>
          </a:p>
        </p:txBody>
      </p:sp>
      <p:sp>
        <p:nvSpPr>
          <p:cNvPr id="21" name="TextBox 20">
            <a:extLst>
              <a:ext uri="{FF2B5EF4-FFF2-40B4-BE49-F238E27FC236}">
                <a16:creationId xmlns:a16="http://schemas.microsoft.com/office/drawing/2014/main" id="{686F8290-1FFD-4166-A5CF-88A29E0C8E1F}"/>
              </a:ext>
            </a:extLst>
          </p:cNvPr>
          <p:cNvSpPr txBox="1"/>
          <p:nvPr/>
        </p:nvSpPr>
        <p:spPr>
          <a:xfrm>
            <a:off x="8490744" y="4721549"/>
            <a:ext cx="1377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Field control</a:t>
            </a:r>
          </a:p>
        </p:txBody>
      </p:sp>
      <p:sp>
        <p:nvSpPr>
          <p:cNvPr id="24" name="TextBox 23">
            <a:extLst>
              <a:ext uri="{FF2B5EF4-FFF2-40B4-BE49-F238E27FC236}">
                <a16:creationId xmlns:a16="http://schemas.microsoft.com/office/drawing/2014/main" id="{739012D6-BFD0-40ED-A9F6-CC9266A618CB}"/>
              </a:ext>
            </a:extLst>
          </p:cNvPr>
          <p:cNvSpPr txBox="1"/>
          <p:nvPr/>
        </p:nvSpPr>
        <p:spPr>
          <a:xfrm>
            <a:off x="6862430" y="5638310"/>
            <a:ext cx="3754810" cy="369332"/>
          </a:xfrm>
          <a:prstGeom prst="rect">
            <a:avLst/>
          </a:prstGeom>
          <a:noFill/>
        </p:spPr>
        <p:txBody>
          <a:bodyPr wrap="none" rtlCol="0">
            <a:spAutoFit/>
          </a:bodyPr>
          <a:lstStyle/>
          <a:p>
            <a:r>
              <a:rPr lang="en-US" dirty="0"/>
              <a:t>Operational Technology (OT) Network</a:t>
            </a:r>
          </a:p>
        </p:txBody>
      </p:sp>
      <p:sp>
        <p:nvSpPr>
          <p:cNvPr id="31" name="TextBox 30">
            <a:extLst>
              <a:ext uri="{FF2B5EF4-FFF2-40B4-BE49-F238E27FC236}">
                <a16:creationId xmlns:a16="http://schemas.microsoft.com/office/drawing/2014/main" id="{5DF08250-0C29-4404-BFBC-7F10BF07FB34}"/>
              </a:ext>
            </a:extLst>
          </p:cNvPr>
          <p:cNvSpPr txBox="1"/>
          <p:nvPr/>
        </p:nvSpPr>
        <p:spPr>
          <a:xfrm>
            <a:off x="8354994" y="106649"/>
            <a:ext cx="1545103" cy="369332"/>
          </a:xfrm>
          <a:prstGeom prst="rect">
            <a:avLst/>
          </a:prstGeom>
          <a:noFill/>
        </p:spPr>
        <p:txBody>
          <a:bodyPr wrap="none" rtlCol="0">
            <a:spAutoFit/>
          </a:bodyPr>
          <a:lstStyle/>
          <a:p>
            <a:r>
              <a:rPr lang="en-US" dirty="0"/>
              <a:t>Purdue Model</a:t>
            </a:r>
          </a:p>
        </p:txBody>
      </p:sp>
      <p:sp>
        <p:nvSpPr>
          <p:cNvPr id="32" name="TextBox 31">
            <a:extLst>
              <a:ext uri="{FF2B5EF4-FFF2-40B4-BE49-F238E27FC236}">
                <a16:creationId xmlns:a16="http://schemas.microsoft.com/office/drawing/2014/main" id="{BDDCBAD7-0E15-41DA-9CA7-63CBD22A5FA3}"/>
              </a:ext>
            </a:extLst>
          </p:cNvPr>
          <p:cNvSpPr txBox="1"/>
          <p:nvPr/>
        </p:nvSpPr>
        <p:spPr>
          <a:xfrm>
            <a:off x="6683620" y="5885180"/>
            <a:ext cx="4262770" cy="646331"/>
          </a:xfrm>
          <a:prstGeom prst="rect">
            <a:avLst/>
          </a:prstGeom>
          <a:noFill/>
        </p:spPr>
        <p:txBody>
          <a:bodyPr wrap="none" rtlCol="0">
            <a:spAutoFit/>
          </a:bodyPr>
          <a:lstStyle/>
          <a:p>
            <a:pPr algn="ctr"/>
            <a:r>
              <a:rPr lang="en-US" dirty="0"/>
              <a:t>Industrial Internet Of Things (IIOT)</a:t>
            </a:r>
          </a:p>
          <a:p>
            <a:pPr algn="ctr"/>
            <a:r>
              <a:rPr lang="en-US" dirty="0"/>
              <a:t>Industrial Control Systems (ICS) or SCADA </a:t>
            </a:r>
          </a:p>
        </p:txBody>
      </p:sp>
      <p:sp>
        <p:nvSpPr>
          <p:cNvPr id="3" name="Content Placeholder 2">
            <a:extLst>
              <a:ext uri="{FF2B5EF4-FFF2-40B4-BE49-F238E27FC236}">
                <a16:creationId xmlns:a16="http://schemas.microsoft.com/office/drawing/2014/main" id="{F2FF8F1D-F41D-41B3-8955-A8147820475B}"/>
              </a:ext>
            </a:extLst>
          </p:cNvPr>
          <p:cNvSpPr>
            <a:spLocks noGrp="1"/>
          </p:cNvSpPr>
          <p:nvPr>
            <p:ph idx="1"/>
          </p:nvPr>
        </p:nvSpPr>
        <p:spPr>
          <a:xfrm>
            <a:off x="304800" y="1077647"/>
            <a:ext cx="5305796" cy="4313039"/>
          </a:xfrm>
        </p:spPr>
        <p:txBody>
          <a:bodyPr>
            <a:normAutofit lnSpcReduction="10000"/>
          </a:bodyPr>
          <a:lstStyle/>
          <a:p>
            <a:r>
              <a:rPr lang="en-US" dirty="0"/>
              <a:t>Organizational Alignment between IT and OT is critical for Operational success</a:t>
            </a:r>
          </a:p>
          <a:p>
            <a:r>
              <a:rPr lang="en-US" dirty="0"/>
              <a:t>Different groups need to work together in order to provide successful integration and visibility</a:t>
            </a:r>
          </a:p>
          <a:p>
            <a:r>
              <a:rPr lang="en-US" dirty="0"/>
              <a:t>Understanding political boundaries are key to success integration</a:t>
            </a:r>
          </a:p>
        </p:txBody>
      </p:sp>
    </p:spTree>
    <p:extLst>
      <p:ext uri="{BB962C8B-B14F-4D97-AF65-F5344CB8AC3E}">
        <p14:creationId xmlns:p14="http://schemas.microsoft.com/office/powerpoint/2010/main" val="2638545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9A32573-258B-4B72-8EDC-6FB184C70339}"/>
              </a:ext>
            </a:extLst>
          </p:cNvPr>
          <p:cNvSpPr/>
          <p:nvPr/>
        </p:nvSpPr>
        <p:spPr>
          <a:xfrm>
            <a:off x="6634480" y="563297"/>
            <a:ext cx="4490720" cy="1799931"/>
          </a:xfrm>
          <a:prstGeom prst="rect">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AC4BCFE-5F16-47C6-B502-3DE408B6422F}"/>
              </a:ext>
            </a:extLst>
          </p:cNvPr>
          <p:cNvSpPr/>
          <p:nvPr/>
        </p:nvSpPr>
        <p:spPr>
          <a:xfrm>
            <a:off x="6634480" y="2363228"/>
            <a:ext cx="4490720" cy="3249535"/>
          </a:xfrm>
          <a:prstGeom prst="rect">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E335F5C-DBD0-4573-8305-043E08DAF579}"/>
              </a:ext>
            </a:extLst>
          </p:cNvPr>
          <p:cNvSpPr>
            <a:spLocks noGrp="1"/>
          </p:cNvSpPr>
          <p:nvPr>
            <p:ph type="title"/>
          </p:nvPr>
        </p:nvSpPr>
        <p:spPr/>
        <p:txBody>
          <a:bodyPr/>
          <a:lstStyle/>
          <a:p>
            <a:r>
              <a:rPr lang="en-US" dirty="0"/>
              <a:t>Aligning IT and OT</a:t>
            </a:r>
          </a:p>
        </p:txBody>
      </p:sp>
      <p:sp>
        <p:nvSpPr>
          <p:cNvPr id="4" name="Slide Number Placeholder 3">
            <a:extLst>
              <a:ext uri="{FF2B5EF4-FFF2-40B4-BE49-F238E27FC236}">
                <a16:creationId xmlns:a16="http://schemas.microsoft.com/office/drawing/2014/main" id="{36C38F87-11EF-4024-8196-D2C2B43AC657}"/>
              </a:ext>
            </a:extLst>
          </p:cNvPr>
          <p:cNvSpPr>
            <a:spLocks noGrp="1"/>
          </p:cNvSpPr>
          <p:nvPr>
            <p:ph type="sldNum" sz="quarter" idx="12"/>
          </p:nvPr>
        </p:nvSpPr>
        <p:spPr/>
        <p:txBody>
          <a:bodyPr/>
          <a:lstStyle/>
          <a:p>
            <a:endParaRPr lang="en-US" dirty="0"/>
          </a:p>
        </p:txBody>
      </p:sp>
      <p:sp>
        <p:nvSpPr>
          <p:cNvPr id="8" name="TextBox 7">
            <a:extLst>
              <a:ext uri="{FF2B5EF4-FFF2-40B4-BE49-F238E27FC236}">
                <a16:creationId xmlns:a16="http://schemas.microsoft.com/office/drawing/2014/main" id="{4DDF275C-CB36-4152-ADF8-48977B8658C2}"/>
              </a:ext>
            </a:extLst>
          </p:cNvPr>
          <p:cNvSpPr txBox="1"/>
          <p:nvPr/>
        </p:nvSpPr>
        <p:spPr>
          <a:xfrm>
            <a:off x="7932666" y="562728"/>
            <a:ext cx="2389757" cy="369332"/>
          </a:xfrm>
          <a:prstGeom prst="rect">
            <a:avLst/>
          </a:prstGeom>
          <a:noFill/>
        </p:spPr>
        <p:txBody>
          <a:bodyPr wrap="none" rtlCol="0">
            <a:spAutoFit/>
          </a:bodyPr>
          <a:lstStyle/>
          <a:p>
            <a:r>
              <a:rPr lang="en-US" dirty="0"/>
              <a:t>Enterprise Network (IT)</a:t>
            </a:r>
          </a:p>
        </p:txBody>
      </p:sp>
      <p:sp>
        <p:nvSpPr>
          <p:cNvPr id="9" name="Arrow: Up-Down 8">
            <a:extLst>
              <a:ext uri="{FF2B5EF4-FFF2-40B4-BE49-F238E27FC236}">
                <a16:creationId xmlns:a16="http://schemas.microsoft.com/office/drawing/2014/main" id="{04E0BD34-F1DC-4D66-B336-D72B3D7702B8}"/>
              </a:ext>
            </a:extLst>
          </p:cNvPr>
          <p:cNvSpPr/>
          <p:nvPr/>
        </p:nvSpPr>
        <p:spPr>
          <a:xfrm>
            <a:off x="10003396" y="2363230"/>
            <a:ext cx="942994" cy="3143602"/>
          </a:xfrm>
          <a:prstGeom prst="up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OT</a:t>
            </a:r>
          </a:p>
        </p:txBody>
      </p:sp>
      <p:sp>
        <p:nvSpPr>
          <p:cNvPr id="10" name="Arrow: Up-Down 9">
            <a:extLst>
              <a:ext uri="{FF2B5EF4-FFF2-40B4-BE49-F238E27FC236}">
                <a16:creationId xmlns:a16="http://schemas.microsoft.com/office/drawing/2014/main" id="{5E4613DB-9688-4721-8A10-C97A5C382CBA}"/>
              </a:ext>
            </a:extLst>
          </p:cNvPr>
          <p:cNvSpPr/>
          <p:nvPr/>
        </p:nvSpPr>
        <p:spPr>
          <a:xfrm>
            <a:off x="10003396" y="805638"/>
            <a:ext cx="942994" cy="1557591"/>
          </a:xfrm>
          <a:prstGeom prst="up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IT</a:t>
            </a:r>
          </a:p>
        </p:txBody>
      </p:sp>
      <p:sp>
        <p:nvSpPr>
          <p:cNvPr id="12" name="Rectangle 11">
            <a:extLst>
              <a:ext uri="{FF2B5EF4-FFF2-40B4-BE49-F238E27FC236}">
                <a16:creationId xmlns:a16="http://schemas.microsoft.com/office/drawing/2014/main" id="{BCDA72BB-BFA5-4EBD-A182-C4624CA17C65}"/>
              </a:ext>
            </a:extLst>
          </p:cNvPr>
          <p:cNvSpPr/>
          <p:nvPr/>
        </p:nvSpPr>
        <p:spPr>
          <a:xfrm>
            <a:off x="8486067" y="1252089"/>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4 &amp; 5 </a:t>
            </a:r>
          </a:p>
        </p:txBody>
      </p:sp>
      <p:sp>
        <p:nvSpPr>
          <p:cNvPr id="13" name="Rectangle 12">
            <a:extLst>
              <a:ext uri="{FF2B5EF4-FFF2-40B4-BE49-F238E27FC236}">
                <a16:creationId xmlns:a16="http://schemas.microsoft.com/office/drawing/2014/main" id="{C948D326-7410-418F-99FC-394DB7A99198}"/>
              </a:ext>
            </a:extLst>
          </p:cNvPr>
          <p:cNvSpPr/>
          <p:nvPr/>
        </p:nvSpPr>
        <p:spPr>
          <a:xfrm>
            <a:off x="8486067" y="2210430"/>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3 / 3.5 </a:t>
            </a:r>
          </a:p>
        </p:txBody>
      </p:sp>
      <p:sp>
        <p:nvSpPr>
          <p:cNvPr id="14" name="Rectangle 13">
            <a:extLst>
              <a:ext uri="{FF2B5EF4-FFF2-40B4-BE49-F238E27FC236}">
                <a16:creationId xmlns:a16="http://schemas.microsoft.com/office/drawing/2014/main" id="{FD3D5371-6D4A-434E-B6E8-D00A14FE8B81}"/>
              </a:ext>
            </a:extLst>
          </p:cNvPr>
          <p:cNvSpPr/>
          <p:nvPr/>
        </p:nvSpPr>
        <p:spPr>
          <a:xfrm>
            <a:off x="8486067" y="3114895"/>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2 </a:t>
            </a:r>
          </a:p>
        </p:txBody>
      </p:sp>
      <p:sp>
        <p:nvSpPr>
          <p:cNvPr id="15" name="Rectangle 14">
            <a:extLst>
              <a:ext uri="{FF2B5EF4-FFF2-40B4-BE49-F238E27FC236}">
                <a16:creationId xmlns:a16="http://schemas.microsoft.com/office/drawing/2014/main" id="{3A11876D-52D9-4915-BC75-3E6518874335}"/>
              </a:ext>
            </a:extLst>
          </p:cNvPr>
          <p:cNvSpPr/>
          <p:nvPr/>
        </p:nvSpPr>
        <p:spPr>
          <a:xfrm>
            <a:off x="8486067" y="4097112"/>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1</a:t>
            </a:r>
          </a:p>
        </p:txBody>
      </p:sp>
      <p:sp>
        <p:nvSpPr>
          <p:cNvPr id="16" name="TextBox 15">
            <a:extLst>
              <a:ext uri="{FF2B5EF4-FFF2-40B4-BE49-F238E27FC236}">
                <a16:creationId xmlns:a16="http://schemas.microsoft.com/office/drawing/2014/main" id="{F2B2D272-EAD5-440B-8CFC-F79631C243C8}"/>
              </a:ext>
            </a:extLst>
          </p:cNvPr>
          <p:cNvSpPr txBox="1"/>
          <p:nvPr/>
        </p:nvSpPr>
        <p:spPr>
          <a:xfrm>
            <a:off x="8330124" y="3755313"/>
            <a:ext cx="1699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Process Control</a:t>
            </a:r>
          </a:p>
        </p:txBody>
      </p:sp>
      <p:sp>
        <p:nvSpPr>
          <p:cNvPr id="17" name="TextBox 16">
            <a:extLst>
              <a:ext uri="{FF2B5EF4-FFF2-40B4-BE49-F238E27FC236}">
                <a16:creationId xmlns:a16="http://schemas.microsoft.com/office/drawing/2014/main" id="{66A04CF8-96BF-47A2-A34B-98051B072083}"/>
              </a:ext>
            </a:extLst>
          </p:cNvPr>
          <p:cNvSpPr txBox="1"/>
          <p:nvPr/>
        </p:nvSpPr>
        <p:spPr>
          <a:xfrm>
            <a:off x="8517754" y="2799439"/>
            <a:ext cx="1329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Supervisory</a:t>
            </a:r>
          </a:p>
        </p:txBody>
      </p:sp>
      <p:sp>
        <p:nvSpPr>
          <p:cNvPr id="18" name="TextBox 17">
            <a:extLst>
              <a:ext uri="{FF2B5EF4-FFF2-40B4-BE49-F238E27FC236}">
                <a16:creationId xmlns:a16="http://schemas.microsoft.com/office/drawing/2014/main" id="{515872AC-698A-474F-9087-C86D7BAF4ED6}"/>
              </a:ext>
            </a:extLst>
          </p:cNvPr>
          <p:cNvSpPr txBox="1"/>
          <p:nvPr/>
        </p:nvSpPr>
        <p:spPr>
          <a:xfrm>
            <a:off x="8380526" y="1880740"/>
            <a:ext cx="1612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Industrial DMZ</a:t>
            </a:r>
          </a:p>
        </p:txBody>
      </p:sp>
      <p:sp>
        <p:nvSpPr>
          <p:cNvPr id="19" name="TextBox 18">
            <a:extLst>
              <a:ext uri="{FF2B5EF4-FFF2-40B4-BE49-F238E27FC236}">
                <a16:creationId xmlns:a16="http://schemas.microsoft.com/office/drawing/2014/main" id="{97BE0430-B31E-4B2C-9769-329960E3F6E2}"/>
              </a:ext>
            </a:extLst>
          </p:cNvPr>
          <p:cNvSpPr txBox="1"/>
          <p:nvPr/>
        </p:nvSpPr>
        <p:spPr>
          <a:xfrm>
            <a:off x="8591413" y="896524"/>
            <a:ext cx="1176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Enterprise</a:t>
            </a:r>
          </a:p>
        </p:txBody>
      </p:sp>
      <p:sp>
        <p:nvSpPr>
          <p:cNvPr id="20" name="Rectangle 19">
            <a:extLst>
              <a:ext uri="{FF2B5EF4-FFF2-40B4-BE49-F238E27FC236}">
                <a16:creationId xmlns:a16="http://schemas.microsoft.com/office/drawing/2014/main" id="{670D082E-7C2C-47B0-9210-EEEBF1E10B77}"/>
              </a:ext>
            </a:extLst>
          </p:cNvPr>
          <p:cNvSpPr/>
          <p:nvPr/>
        </p:nvSpPr>
        <p:spPr>
          <a:xfrm>
            <a:off x="8486067" y="5074094"/>
            <a:ext cx="1387299" cy="316592"/>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Book"/>
                <a:ea typeface="+mn-ea"/>
                <a:cs typeface="+mn-cs"/>
              </a:rPr>
              <a:t>Level 0</a:t>
            </a:r>
          </a:p>
        </p:txBody>
      </p:sp>
      <p:sp>
        <p:nvSpPr>
          <p:cNvPr id="21" name="TextBox 20">
            <a:extLst>
              <a:ext uri="{FF2B5EF4-FFF2-40B4-BE49-F238E27FC236}">
                <a16:creationId xmlns:a16="http://schemas.microsoft.com/office/drawing/2014/main" id="{686F8290-1FFD-4166-A5CF-88A29E0C8E1F}"/>
              </a:ext>
            </a:extLst>
          </p:cNvPr>
          <p:cNvSpPr txBox="1"/>
          <p:nvPr/>
        </p:nvSpPr>
        <p:spPr>
          <a:xfrm>
            <a:off x="8490744" y="4721549"/>
            <a:ext cx="13779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Franklin Gothic Book"/>
                <a:ea typeface="+mn-ea"/>
                <a:cs typeface="+mn-cs"/>
              </a:rPr>
              <a:t>Field control</a:t>
            </a:r>
          </a:p>
        </p:txBody>
      </p:sp>
      <p:sp>
        <p:nvSpPr>
          <p:cNvPr id="24" name="TextBox 23">
            <a:extLst>
              <a:ext uri="{FF2B5EF4-FFF2-40B4-BE49-F238E27FC236}">
                <a16:creationId xmlns:a16="http://schemas.microsoft.com/office/drawing/2014/main" id="{739012D6-BFD0-40ED-A9F6-CC9266A618CB}"/>
              </a:ext>
            </a:extLst>
          </p:cNvPr>
          <p:cNvSpPr txBox="1"/>
          <p:nvPr/>
        </p:nvSpPr>
        <p:spPr>
          <a:xfrm>
            <a:off x="6862430" y="5638310"/>
            <a:ext cx="3754810" cy="369332"/>
          </a:xfrm>
          <a:prstGeom prst="rect">
            <a:avLst/>
          </a:prstGeom>
          <a:noFill/>
        </p:spPr>
        <p:txBody>
          <a:bodyPr wrap="none" rtlCol="0">
            <a:spAutoFit/>
          </a:bodyPr>
          <a:lstStyle/>
          <a:p>
            <a:r>
              <a:rPr lang="en-US" dirty="0"/>
              <a:t>Operational Technology (OT) Network</a:t>
            </a:r>
          </a:p>
        </p:txBody>
      </p:sp>
      <p:sp>
        <p:nvSpPr>
          <p:cNvPr id="31" name="TextBox 30">
            <a:extLst>
              <a:ext uri="{FF2B5EF4-FFF2-40B4-BE49-F238E27FC236}">
                <a16:creationId xmlns:a16="http://schemas.microsoft.com/office/drawing/2014/main" id="{5DF08250-0C29-4404-BFBC-7F10BF07FB34}"/>
              </a:ext>
            </a:extLst>
          </p:cNvPr>
          <p:cNvSpPr txBox="1"/>
          <p:nvPr/>
        </p:nvSpPr>
        <p:spPr>
          <a:xfrm>
            <a:off x="8354994" y="106649"/>
            <a:ext cx="1545103" cy="369332"/>
          </a:xfrm>
          <a:prstGeom prst="rect">
            <a:avLst/>
          </a:prstGeom>
          <a:noFill/>
        </p:spPr>
        <p:txBody>
          <a:bodyPr wrap="none" rtlCol="0">
            <a:spAutoFit/>
          </a:bodyPr>
          <a:lstStyle/>
          <a:p>
            <a:r>
              <a:rPr lang="en-US" dirty="0"/>
              <a:t>Purdue Model</a:t>
            </a:r>
          </a:p>
        </p:txBody>
      </p:sp>
      <p:sp>
        <p:nvSpPr>
          <p:cNvPr id="32" name="TextBox 31">
            <a:extLst>
              <a:ext uri="{FF2B5EF4-FFF2-40B4-BE49-F238E27FC236}">
                <a16:creationId xmlns:a16="http://schemas.microsoft.com/office/drawing/2014/main" id="{BDDCBAD7-0E15-41DA-9CA7-63CBD22A5FA3}"/>
              </a:ext>
            </a:extLst>
          </p:cNvPr>
          <p:cNvSpPr txBox="1"/>
          <p:nvPr/>
        </p:nvSpPr>
        <p:spPr>
          <a:xfrm>
            <a:off x="6683620" y="5885180"/>
            <a:ext cx="4262770" cy="646331"/>
          </a:xfrm>
          <a:prstGeom prst="rect">
            <a:avLst/>
          </a:prstGeom>
          <a:noFill/>
        </p:spPr>
        <p:txBody>
          <a:bodyPr wrap="none" rtlCol="0">
            <a:spAutoFit/>
          </a:bodyPr>
          <a:lstStyle/>
          <a:p>
            <a:pPr algn="ctr"/>
            <a:r>
              <a:rPr lang="en-US" dirty="0"/>
              <a:t>Industrial Internet Of Things (IIOT)</a:t>
            </a:r>
          </a:p>
          <a:p>
            <a:pPr algn="ctr"/>
            <a:r>
              <a:rPr lang="en-US" dirty="0"/>
              <a:t>Industrial Control Systems (ICS) or SCADA </a:t>
            </a:r>
          </a:p>
        </p:txBody>
      </p:sp>
      <p:sp>
        <p:nvSpPr>
          <p:cNvPr id="3" name="Content Placeholder 2">
            <a:extLst>
              <a:ext uri="{FF2B5EF4-FFF2-40B4-BE49-F238E27FC236}">
                <a16:creationId xmlns:a16="http://schemas.microsoft.com/office/drawing/2014/main" id="{F2FF8F1D-F41D-41B3-8955-A8147820475B}"/>
              </a:ext>
            </a:extLst>
          </p:cNvPr>
          <p:cNvSpPr>
            <a:spLocks noGrp="1"/>
          </p:cNvSpPr>
          <p:nvPr>
            <p:ph idx="1"/>
          </p:nvPr>
        </p:nvSpPr>
        <p:spPr>
          <a:xfrm>
            <a:off x="304800" y="1077647"/>
            <a:ext cx="5305796" cy="2178301"/>
          </a:xfrm>
        </p:spPr>
        <p:txBody>
          <a:bodyPr>
            <a:normAutofit fontScale="77500" lnSpcReduction="20000"/>
          </a:bodyPr>
          <a:lstStyle/>
          <a:p>
            <a:r>
              <a:rPr lang="en-US" dirty="0"/>
              <a:t>Organizational Alignment between IT and OT is critical for Operational success</a:t>
            </a:r>
          </a:p>
          <a:p>
            <a:r>
              <a:rPr lang="en-US" dirty="0"/>
              <a:t>Different groups need to work together in order to provide successful integration and visibility</a:t>
            </a:r>
          </a:p>
          <a:p>
            <a:r>
              <a:rPr lang="en-US" dirty="0"/>
              <a:t>Understanding political boundaries are key to success integration</a:t>
            </a:r>
          </a:p>
        </p:txBody>
      </p:sp>
      <p:sp>
        <p:nvSpPr>
          <p:cNvPr id="2" name="Cube 1">
            <a:extLst>
              <a:ext uri="{FF2B5EF4-FFF2-40B4-BE49-F238E27FC236}">
                <a16:creationId xmlns:a16="http://schemas.microsoft.com/office/drawing/2014/main" id="{6439FF13-D832-4EB5-9299-D0AE41DAD9E5}"/>
              </a:ext>
            </a:extLst>
          </p:cNvPr>
          <p:cNvSpPr/>
          <p:nvPr/>
        </p:nvSpPr>
        <p:spPr bwMode="auto">
          <a:xfrm>
            <a:off x="209550" y="5748911"/>
            <a:ext cx="5401046" cy="689472"/>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Cube 25">
            <a:extLst>
              <a:ext uri="{FF2B5EF4-FFF2-40B4-BE49-F238E27FC236}">
                <a16:creationId xmlns:a16="http://schemas.microsoft.com/office/drawing/2014/main" id="{8EA2A04E-8421-45C1-933C-F6D5326146B9}"/>
              </a:ext>
            </a:extLst>
          </p:cNvPr>
          <p:cNvSpPr/>
          <p:nvPr/>
        </p:nvSpPr>
        <p:spPr bwMode="auto">
          <a:xfrm>
            <a:off x="1022402" y="5219509"/>
            <a:ext cx="3927620" cy="689472"/>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Cube 26">
            <a:extLst>
              <a:ext uri="{FF2B5EF4-FFF2-40B4-BE49-F238E27FC236}">
                <a16:creationId xmlns:a16="http://schemas.microsoft.com/office/drawing/2014/main" id="{AAE39A60-240E-44F9-99D8-090F1CBA4F68}"/>
              </a:ext>
            </a:extLst>
          </p:cNvPr>
          <p:cNvSpPr/>
          <p:nvPr/>
        </p:nvSpPr>
        <p:spPr bwMode="auto">
          <a:xfrm>
            <a:off x="1835254" y="4690107"/>
            <a:ext cx="2412896" cy="689472"/>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67C9D2D-57E5-4C5A-B9E6-280DA98F74A9}"/>
              </a:ext>
            </a:extLst>
          </p:cNvPr>
          <p:cNvSpPr txBox="1"/>
          <p:nvPr/>
        </p:nvSpPr>
        <p:spPr>
          <a:xfrm>
            <a:off x="276225" y="6094152"/>
            <a:ext cx="1536254" cy="184666"/>
          </a:xfrm>
          <a:prstGeom prst="rect">
            <a:avLst/>
          </a:prstGeom>
          <a:noFill/>
        </p:spPr>
        <p:txBody>
          <a:bodyPr wrap="none" lIns="0" tIns="0" rIns="0" bIns="0" rtlCol="0">
            <a:spAutoFit/>
          </a:bodyPr>
          <a:lstStyle/>
          <a:p>
            <a:pPr algn="l"/>
            <a:r>
              <a:rPr lang="en-US" sz="1200" b="1" dirty="0"/>
              <a:t>Security </a:t>
            </a:r>
            <a:r>
              <a:rPr lang="en-US" sz="1200" b="1" dirty="0" err="1"/>
              <a:t>Mgr</a:t>
            </a:r>
            <a:r>
              <a:rPr lang="en-US" sz="1200" b="1" dirty="0"/>
              <a:t>/Analyst</a:t>
            </a:r>
          </a:p>
        </p:txBody>
      </p:sp>
      <p:sp>
        <p:nvSpPr>
          <p:cNvPr id="28" name="TextBox 27">
            <a:extLst>
              <a:ext uri="{FF2B5EF4-FFF2-40B4-BE49-F238E27FC236}">
                <a16:creationId xmlns:a16="http://schemas.microsoft.com/office/drawing/2014/main" id="{C477F8D6-C227-4421-BC01-A0937948ADC8}"/>
              </a:ext>
            </a:extLst>
          </p:cNvPr>
          <p:cNvSpPr txBox="1"/>
          <p:nvPr/>
        </p:nvSpPr>
        <p:spPr>
          <a:xfrm>
            <a:off x="4761869" y="5974003"/>
            <a:ext cx="633187" cy="369332"/>
          </a:xfrm>
          <a:prstGeom prst="rect">
            <a:avLst/>
          </a:prstGeom>
          <a:noFill/>
        </p:spPr>
        <p:txBody>
          <a:bodyPr wrap="none" lIns="0" tIns="0" rIns="0" bIns="0" rtlCol="0">
            <a:spAutoFit/>
          </a:bodyPr>
          <a:lstStyle/>
          <a:p>
            <a:pPr algn="ctr"/>
            <a:r>
              <a:rPr lang="en-US" sz="1200" b="1" dirty="0"/>
              <a:t>Plant </a:t>
            </a:r>
          </a:p>
          <a:p>
            <a:pPr algn="ctr"/>
            <a:r>
              <a:rPr lang="en-US" sz="1200" b="1" dirty="0"/>
              <a:t>Engineer</a:t>
            </a:r>
          </a:p>
        </p:txBody>
      </p:sp>
      <p:sp>
        <p:nvSpPr>
          <p:cNvPr id="29" name="TextBox 28">
            <a:extLst>
              <a:ext uri="{FF2B5EF4-FFF2-40B4-BE49-F238E27FC236}">
                <a16:creationId xmlns:a16="http://schemas.microsoft.com/office/drawing/2014/main" id="{8BF6C50A-263E-440C-B9EC-74FD3CA7FC9F}"/>
              </a:ext>
            </a:extLst>
          </p:cNvPr>
          <p:cNvSpPr txBox="1"/>
          <p:nvPr/>
        </p:nvSpPr>
        <p:spPr>
          <a:xfrm>
            <a:off x="1080277" y="5423821"/>
            <a:ext cx="920701" cy="369332"/>
          </a:xfrm>
          <a:prstGeom prst="rect">
            <a:avLst/>
          </a:prstGeom>
          <a:noFill/>
        </p:spPr>
        <p:txBody>
          <a:bodyPr wrap="none" lIns="0" tIns="0" rIns="0" bIns="0" rtlCol="0">
            <a:spAutoFit/>
          </a:bodyPr>
          <a:lstStyle/>
          <a:p>
            <a:pPr algn="ctr"/>
            <a:r>
              <a:rPr lang="en-US" sz="1200" b="1" dirty="0"/>
              <a:t>Director </a:t>
            </a:r>
          </a:p>
          <a:p>
            <a:pPr algn="ctr"/>
            <a:r>
              <a:rPr lang="en-US" sz="1200" b="1" dirty="0"/>
              <a:t>Info Security</a:t>
            </a:r>
          </a:p>
        </p:txBody>
      </p:sp>
      <p:sp>
        <p:nvSpPr>
          <p:cNvPr id="30" name="TextBox 29">
            <a:extLst>
              <a:ext uri="{FF2B5EF4-FFF2-40B4-BE49-F238E27FC236}">
                <a16:creationId xmlns:a16="http://schemas.microsoft.com/office/drawing/2014/main" id="{CEF88118-8205-4D68-BD42-E0E402E7A3E2}"/>
              </a:ext>
            </a:extLst>
          </p:cNvPr>
          <p:cNvSpPr txBox="1"/>
          <p:nvPr/>
        </p:nvSpPr>
        <p:spPr>
          <a:xfrm>
            <a:off x="2880756" y="4948916"/>
            <a:ext cx="1147045" cy="369332"/>
          </a:xfrm>
          <a:prstGeom prst="rect">
            <a:avLst/>
          </a:prstGeom>
          <a:noFill/>
        </p:spPr>
        <p:txBody>
          <a:bodyPr wrap="none" lIns="0" tIns="0" rIns="0" bIns="0" rtlCol="0">
            <a:spAutoFit/>
          </a:bodyPr>
          <a:lstStyle/>
          <a:p>
            <a:pPr algn="ctr"/>
            <a:r>
              <a:rPr lang="en-US" sz="1200" b="1" dirty="0"/>
              <a:t>VP Operations</a:t>
            </a:r>
          </a:p>
          <a:p>
            <a:pPr algn="ctr"/>
            <a:r>
              <a:rPr lang="en-US" sz="1200" b="1" dirty="0"/>
              <a:t>Line of Business</a:t>
            </a:r>
          </a:p>
        </p:txBody>
      </p:sp>
      <p:sp>
        <p:nvSpPr>
          <p:cNvPr id="33" name="TextBox 32">
            <a:extLst>
              <a:ext uri="{FF2B5EF4-FFF2-40B4-BE49-F238E27FC236}">
                <a16:creationId xmlns:a16="http://schemas.microsoft.com/office/drawing/2014/main" id="{0613E73D-75B8-444C-A0DF-29DA9AB76434}"/>
              </a:ext>
            </a:extLst>
          </p:cNvPr>
          <p:cNvSpPr txBox="1"/>
          <p:nvPr/>
        </p:nvSpPr>
        <p:spPr>
          <a:xfrm>
            <a:off x="2105043" y="4936342"/>
            <a:ext cx="389530" cy="184666"/>
          </a:xfrm>
          <a:prstGeom prst="rect">
            <a:avLst/>
          </a:prstGeom>
          <a:noFill/>
        </p:spPr>
        <p:txBody>
          <a:bodyPr wrap="none" lIns="0" tIns="0" rIns="0" bIns="0" rtlCol="0">
            <a:spAutoFit/>
          </a:bodyPr>
          <a:lstStyle/>
          <a:p>
            <a:pPr algn="l"/>
            <a:r>
              <a:rPr lang="en-US" sz="1200" b="1" dirty="0"/>
              <a:t>CISO </a:t>
            </a:r>
          </a:p>
        </p:txBody>
      </p:sp>
      <p:pic>
        <p:nvPicPr>
          <p:cNvPr id="11" name="Picture 10" descr="A picture containing drawing&#10;&#10;Description automatically generated">
            <a:extLst>
              <a:ext uri="{FF2B5EF4-FFF2-40B4-BE49-F238E27FC236}">
                <a16:creationId xmlns:a16="http://schemas.microsoft.com/office/drawing/2014/main" id="{D3DB2E92-5DA0-4AAE-9CD4-903280750CA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0581" t="4117" r="2698" b="4337"/>
          <a:stretch/>
        </p:blipFill>
        <p:spPr>
          <a:xfrm>
            <a:off x="4299949" y="4647623"/>
            <a:ext cx="570493" cy="602587"/>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3272A3DF-F101-4F90-8AAF-46D9E08B46D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06" t="7252" r="49613" b="5232"/>
          <a:stretch/>
        </p:blipFill>
        <p:spPr>
          <a:xfrm>
            <a:off x="1260941" y="4733141"/>
            <a:ext cx="530473" cy="518344"/>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D686B3D0-7CEE-4BAD-BEBB-1BD838A2EF5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50021" y="5197679"/>
            <a:ext cx="580996" cy="821680"/>
          </a:xfrm>
          <a:prstGeom prst="rect">
            <a:avLst/>
          </a:prstGeom>
        </p:spPr>
      </p:pic>
      <p:pic>
        <p:nvPicPr>
          <p:cNvPr id="37" name="Picture 36" descr="A picture containing toy, drawing&#10;&#10;Description automatically generated">
            <a:extLst>
              <a:ext uri="{FF2B5EF4-FFF2-40B4-BE49-F238E27FC236}">
                <a16:creationId xmlns:a16="http://schemas.microsoft.com/office/drawing/2014/main" id="{34FDAB37-777C-4EA2-A05B-B7A049763B23}"/>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8824" t="4829" r="8583"/>
          <a:stretch/>
        </p:blipFill>
        <p:spPr>
          <a:xfrm>
            <a:off x="326213" y="5274932"/>
            <a:ext cx="686708" cy="468611"/>
          </a:xfrm>
          <a:prstGeom prst="rect">
            <a:avLst/>
          </a:prstGeom>
        </p:spPr>
      </p:pic>
      <p:sp>
        <p:nvSpPr>
          <p:cNvPr id="36" name="Cube 35">
            <a:extLst>
              <a:ext uri="{FF2B5EF4-FFF2-40B4-BE49-F238E27FC236}">
                <a16:creationId xmlns:a16="http://schemas.microsoft.com/office/drawing/2014/main" id="{127D8831-44C7-47CB-80AF-2F7FBEA1BA2F}"/>
              </a:ext>
            </a:extLst>
          </p:cNvPr>
          <p:cNvSpPr/>
          <p:nvPr/>
        </p:nvSpPr>
        <p:spPr bwMode="auto">
          <a:xfrm>
            <a:off x="2658614" y="4161140"/>
            <a:ext cx="891041" cy="689472"/>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0C0B9294-6D0C-419F-9F6D-AE1916D068E1}"/>
              </a:ext>
            </a:extLst>
          </p:cNvPr>
          <p:cNvSpPr txBox="1"/>
          <p:nvPr/>
        </p:nvSpPr>
        <p:spPr>
          <a:xfrm>
            <a:off x="2712413" y="4469069"/>
            <a:ext cx="658578" cy="184666"/>
          </a:xfrm>
          <a:prstGeom prst="rect">
            <a:avLst/>
          </a:prstGeom>
          <a:noFill/>
        </p:spPr>
        <p:txBody>
          <a:bodyPr wrap="none" lIns="0" tIns="0" rIns="0" bIns="0" rtlCol="0">
            <a:spAutoFit/>
          </a:bodyPr>
          <a:lstStyle/>
          <a:p>
            <a:pPr algn="l"/>
            <a:r>
              <a:rPr lang="en-US" sz="1200" b="1" dirty="0"/>
              <a:t>CIO/COO</a:t>
            </a:r>
          </a:p>
        </p:txBody>
      </p:sp>
      <p:pic>
        <p:nvPicPr>
          <p:cNvPr id="40" name="Picture 39" descr="A picture containing drawing&#10;&#10;Description automatically generated">
            <a:extLst>
              <a:ext uri="{FF2B5EF4-FFF2-40B4-BE49-F238E27FC236}">
                <a16:creationId xmlns:a16="http://schemas.microsoft.com/office/drawing/2014/main" id="{2AAF1B0A-70CC-4E5E-9F23-F96775B468F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06" t="7252" r="49613" b="5232"/>
          <a:stretch/>
        </p:blipFill>
        <p:spPr>
          <a:xfrm>
            <a:off x="3626991" y="4195589"/>
            <a:ext cx="530473" cy="518344"/>
          </a:xfrm>
          <a:prstGeom prst="rect">
            <a:avLst/>
          </a:prstGeom>
        </p:spPr>
      </p:pic>
      <p:pic>
        <p:nvPicPr>
          <p:cNvPr id="41" name="Picture 40" descr="A picture containing drawing&#10;&#10;Description automatically generated">
            <a:extLst>
              <a:ext uri="{FF2B5EF4-FFF2-40B4-BE49-F238E27FC236}">
                <a16:creationId xmlns:a16="http://schemas.microsoft.com/office/drawing/2014/main" id="{C1341526-75BC-4AE9-9360-DB72A8021FE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0581" t="4117" r="2698" b="4337"/>
          <a:stretch/>
        </p:blipFill>
        <p:spPr>
          <a:xfrm>
            <a:off x="2063704" y="4124113"/>
            <a:ext cx="570493" cy="602587"/>
          </a:xfrm>
          <a:prstGeom prst="rect">
            <a:avLst/>
          </a:prstGeom>
        </p:spPr>
      </p:pic>
      <p:sp>
        <p:nvSpPr>
          <p:cNvPr id="42" name="TextBox 41">
            <a:extLst>
              <a:ext uri="{FF2B5EF4-FFF2-40B4-BE49-F238E27FC236}">
                <a16:creationId xmlns:a16="http://schemas.microsoft.com/office/drawing/2014/main" id="{DFFA8A2F-001E-41FE-84A5-88CF1FF046F5}"/>
              </a:ext>
            </a:extLst>
          </p:cNvPr>
          <p:cNvSpPr txBox="1"/>
          <p:nvPr/>
        </p:nvSpPr>
        <p:spPr>
          <a:xfrm>
            <a:off x="4063385" y="5464102"/>
            <a:ext cx="687689" cy="369332"/>
          </a:xfrm>
          <a:prstGeom prst="rect">
            <a:avLst/>
          </a:prstGeom>
          <a:noFill/>
        </p:spPr>
        <p:txBody>
          <a:bodyPr wrap="none" lIns="0" tIns="0" rIns="0" bIns="0" rtlCol="0">
            <a:spAutoFit/>
          </a:bodyPr>
          <a:lstStyle/>
          <a:p>
            <a:pPr algn="ctr"/>
            <a:r>
              <a:rPr lang="en-US" sz="1200" b="1" dirty="0"/>
              <a:t>General </a:t>
            </a:r>
          </a:p>
          <a:p>
            <a:pPr algn="ctr"/>
            <a:r>
              <a:rPr lang="en-US" sz="1200" b="1" dirty="0"/>
              <a:t>Manager </a:t>
            </a:r>
          </a:p>
        </p:txBody>
      </p:sp>
      <p:pic>
        <p:nvPicPr>
          <p:cNvPr id="38" name="Picture 37" descr="A picture containing drawing&#10;&#10;Description automatically generated">
            <a:extLst>
              <a:ext uri="{FF2B5EF4-FFF2-40B4-BE49-F238E27FC236}">
                <a16:creationId xmlns:a16="http://schemas.microsoft.com/office/drawing/2014/main" id="{468F92F2-3412-4D20-93B0-CA7EA38A537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0581" t="4117" r="2698" b="4337"/>
          <a:stretch/>
        </p:blipFill>
        <p:spPr>
          <a:xfrm>
            <a:off x="2858797" y="3600760"/>
            <a:ext cx="570493" cy="602587"/>
          </a:xfrm>
          <a:prstGeom prst="rect">
            <a:avLst/>
          </a:prstGeom>
        </p:spPr>
      </p:pic>
    </p:spTree>
    <p:extLst>
      <p:ext uri="{BB962C8B-B14F-4D97-AF65-F5344CB8AC3E}">
        <p14:creationId xmlns:p14="http://schemas.microsoft.com/office/powerpoint/2010/main" val="240310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9F54C-64D2-4229-80F7-BB2CFCE93113}"/>
              </a:ext>
            </a:extLst>
          </p:cNvPr>
          <p:cNvSpPr>
            <a:spLocks noGrp="1"/>
          </p:cNvSpPr>
          <p:nvPr>
            <p:ph type="title"/>
          </p:nvPr>
        </p:nvSpPr>
        <p:spPr>
          <a:xfrm>
            <a:off x="228600" y="93661"/>
            <a:ext cx="10515600" cy="492443"/>
          </a:xfrm>
        </p:spPr>
        <p:txBody>
          <a:bodyPr/>
          <a:lstStyle/>
          <a:p>
            <a:r>
              <a:rPr lang="en-US" sz="3200" dirty="0"/>
              <a:t>Industrial Control Systems (ICS) Components</a:t>
            </a:r>
          </a:p>
        </p:txBody>
      </p:sp>
      <p:sp>
        <p:nvSpPr>
          <p:cNvPr id="5" name="Content Placeholder 4">
            <a:extLst>
              <a:ext uri="{FF2B5EF4-FFF2-40B4-BE49-F238E27FC236}">
                <a16:creationId xmlns:a16="http://schemas.microsoft.com/office/drawing/2014/main" id="{220FAFB3-5929-4AC6-AA60-8D2800EA189C}"/>
              </a:ext>
            </a:extLst>
          </p:cNvPr>
          <p:cNvSpPr>
            <a:spLocks noGrp="1"/>
          </p:cNvSpPr>
          <p:nvPr>
            <p:ph idx="1"/>
          </p:nvPr>
        </p:nvSpPr>
        <p:spPr>
          <a:xfrm>
            <a:off x="228600" y="737192"/>
            <a:ext cx="8021320" cy="2183562"/>
          </a:xfrm>
        </p:spPr>
        <p:txBody>
          <a:bodyPr>
            <a:normAutofit fontScale="77500" lnSpcReduction="20000"/>
          </a:bodyPr>
          <a:lstStyle/>
          <a:p>
            <a:r>
              <a:rPr lang="en-US" dirty="0"/>
              <a:t>PLC – Programmable Logic Controller</a:t>
            </a:r>
          </a:p>
          <a:p>
            <a:pPr lvl="1"/>
            <a:r>
              <a:rPr lang="en-US" dirty="0"/>
              <a:t>PLC receives information from connected sensors or input devices, processes the data, and triggers outputs based on pre-programmed parameters.</a:t>
            </a:r>
          </a:p>
          <a:p>
            <a:pPr lvl="2"/>
            <a:r>
              <a:rPr lang="en-US" dirty="0"/>
              <a:t>ABB, Allen Bradley, Siemens, Mitsubishi, Honeywell, Motorola, Hitachi, General Electric, </a:t>
            </a:r>
            <a:r>
              <a:rPr lang="en-US" dirty="0" err="1"/>
              <a:t>etc</a:t>
            </a:r>
            <a:endParaRPr lang="en-US" dirty="0"/>
          </a:p>
          <a:p>
            <a:pPr lvl="2"/>
            <a:endParaRPr lang="en-US" dirty="0"/>
          </a:p>
          <a:p>
            <a:r>
              <a:rPr lang="en-US" dirty="0"/>
              <a:t>RTU – Remote Terminal Unit</a:t>
            </a:r>
          </a:p>
          <a:p>
            <a:pPr lvl="1"/>
            <a:r>
              <a:rPr lang="en-US" dirty="0"/>
              <a:t>RTU and PLCs perform similar functions, but used in wider geographical telemetry </a:t>
            </a:r>
          </a:p>
          <a:p>
            <a:pPr lvl="2"/>
            <a:r>
              <a:rPr lang="en-US" dirty="0"/>
              <a:t>ABB, GE Grid Solutions, Honeywell, Schneider Electric, Siemens Energy</a:t>
            </a:r>
          </a:p>
          <a:p>
            <a:endParaRPr lang="en-US" dirty="0"/>
          </a:p>
          <a:p>
            <a:endParaRPr lang="en-US" dirty="0"/>
          </a:p>
        </p:txBody>
      </p:sp>
      <p:pic>
        <p:nvPicPr>
          <p:cNvPr id="6" name="Google Shape;308;p43">
            <a:extLst>
              <a:ext uri="{FF2B5EF4-FFF2-40B4-BE49-F238E27FC236}">
                <a16:creationId xmlns:a16="http://schemas.microsoft.com/office/drawing/2014/main" id="{762172FA-6525-48C8-87E2-45D8A235E6C5}"/>
              </a:ext>
            </a:extLst>
          </p:cNvPr>
          <p:cNvPicPr preferRelativeResize="0"/>
          <p:nvPr/>
        </p:nvPicPr>
        <p:blipFill rotWithShape="1">
          <a:blip r:embed="rId3">
            <a:alphaModFix/>
          </a:blip>
          <a:srcRect b="22202"/>
          <a:stretch/>
        </p:blipFill>
        <p:spPr>
          <a:xfrm>
            <a:off x="9113422" y="115753"/>
            <a:ext cx="2341733" cy="1077309"/>
          </a:xfrm>
          <a:prstGeom prst="rect">
            <a:avLst/>
          </a:prstGeom>
          <a:ln>
            <a:solidFill>
              <a:schemeClr val="tx1"/>
            </a:solid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0FDE4A8D-117E-4EBF-89E3-B63B8BB41A5E}"/>
              </a:ext>
            </a:extLst>
          </p:cNvPr>
          <p:cNvSpPr>
            <a:spLocks noGrp="1"/>
          </p:cNvSpPr>
          <p:nvPr>
            <p:ph type="sldNum" sz="quarter" idx="12"/>
          </p:nvPr>
        </p:nvSpPr>
        <p:spPr/>
        <p:txBody>
          <a:bodyPr/>
          <a:lstStyle/>
          <a:p>
            <a:endParaRPr lang="en-US" dirty="0"/>
          </a:p>
        </p:txBody>
      </p:sp>
      <p:pic>
        <p:nvPicPr>
          <p:cNvPr id="10" name="Picture 9">
            <a:extLst>
              <a:ext uri="{FF2B5EF4-FFF2-40B4-BE49-F238E27FC236}">
                <a16:creationId xmlns:a16="http://schemas.microsoft.com/office/drawing/2014/main" id="{EBAA5F38-8F40-44C4-ACDF-94216B98DD5C}"/>
              </a:ext>
            </a:extLst>
          </p:cNvPr>
          <p:cNvPicPr>
            <a:picLocks noChangeAspect="1"/>
          </p:cNvPicPr>
          <p:nvPr/>
        </p:nvPicPr>
        <p:blipFill>
          <a:blip r:embed="rId4"/>
          <a:stretch>
            <a:fillRect/>
          </a:stretch>
        </p:blipFill>
        <p:spPr>
          <a:xfrm>
            <a:off x="9252020" y="1385280"/>
            <a:ext cx="2064536" cy="1214846"/>
          </a:xfrm>
          <a:prstGeom prst="rect">
            <a:avLst/>
          </a:prstGeom>
        </p:spPr>
      </p:pic>
      <p:sp>
        <p:nvSpPr>
          <p:cNvPr id="12" name="TextBox 11">
            <a:extLst>
              <a:ext uri="{FF2B5EF4-FFF2-40B4-BE49-F238E27FC236}">
                <a16:creationId xmlns:a16="http://schemas.microsoft.com/office/drawing/2014/main" id="{7F88E40B-45BA-48D5-9C57-7CEB98F55E1F}"/>
              </a:ext>
            </a:extLst>
          </p:cNvPr>
          <p:cNvSpPr txBox="1"/>
          <p:nvPr/>
        </p:nvSpPr>
        <p:spPr>
          <a:xfrm>
            <a:off x="697018" y="5637952"/>
            <a:ext cx="10475996" cy="117878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Open Sans"/>
              </a:rPr>
              <a:t>Reprogramming PLCs quickly allows companies to reset their assembly lines for different products </a:t>
            </a:r>
          </a:p>
          <a:p>
            <a:pPr marL="285750" indent="-285750">
              <a:buFont typeface="Arial" panose="020B0604020202020204" pitchFamily="34" charset="0"/>
              <a:buChar char="•"/>
            </a:pPr>
            <a:r>
              <a:rPr lang="en-US" dirty="0">
                <a:solidFill>
                  <a:srgbClr val="000000"/>
                </a:solidFill>
                <a:latin typeface="Open Sans"/>
              </a:rPr>
              <a:t>P</a:t>
            </a:r>
            <a:r>
              <a:rPr lang="en-US" b="0" i="0" dirty="0">
                <a:solidFill>
                  <a:srgbClr val="000000"/>
                </a:solidFill>
                <a:effectLst/>
                <a:latin typeface="Open Sans"/>
              </a:rPr>
              <a:t>reprogrammed interfaces allows easy installation and long-term use of RTUs  </a:t>
            </a:r>
          </a:p>
          <a:p>
            <a:pPr marL="285750" indent="-285750">
              <a:buFont typeface="Arial" panose="020B0604020202020204" pitchFamily="34" charset="0"/>
              <a:buChar char="•"/>
            </a:pPr>
            <a:r>
              <a:rPr lang="en-US" b="0" i="0" dirty="0">
                <a:solidFill>
                  <a:srgbClr val="000000"/>
                </a:solidFill>
                <a:effectLst/>
                <a:latin typeface="Open Sans"/>
              </a:rPr>
              <a:t>PLCs are good for manufacturing environments</a:t>
            </a:r>
          </a:p>
          <a:p>
            <a:pPr marL="285750" indent="-285750">
              <a:buFont typeface="Arial" panose="020B0604020202020204" pitchFamily="34" charset="0"/>
              <a:buChar char="•"/>
            </a:pPr>
            <a:r>
              <a:rPr lang="en-US" b="0" i="0" dirty="0">
                <a:solidFill>
                  <a:srgbClr val="000000"/>
                </a:solidFill>
                <a:effectLst/>
                <a:latin typeface="Open Sans"/>
              </a:rPr>
              <a:t>RTUs are better suited for remote operations and harsh environmental conditions</a:t>
            </a:r>
            <a:endParaRPr lang="en-US" dirty="0"/>
          </a:p>
        </p:txBody>
      </p:sp>
      <p:graphicFrame>
        <p:nvGraphicFramePr>
          <p:cNvPr id="13" name="Table 13">
            <a:extLst>
              <a:ext uri="{FF2B5EF4-FFF2-40B4-BE49-F238E27FC236}">
                <a16:creationId xmlns:a16="http://schemas.microsoft.com/office/drawing/2014/main" id="{F2013C5E-8FDF-4819-A551-9FDB9996E1E8}"/>
              </a:ext>
            </a:extLst>
          </p:cNvPr>
          <p:cNvGraphicFramePr>
            <a:graphicFrameLocks noGrp="1"/>
          </p:cNvGraphicFramePr>
          <p:nvPr>
            <p:extLst>
              <p:ext uri="{D42A27DB-BD31-4B8C-83A1-F6EECF244321}">
                <p14:modId xmlns:p14="http://schemas.microsoft.com/office/powerpoint/2010/main" val="3883236720"/>
              </p:ext>
            </p:extLst>
          </p:nvPr>
        </p:nvGraphicFramePr>
        <p:xfrm>
          <a:off x="319596" y="2607972"/>
          <a:ext cx="11381173" cy="3032760"/>
        </p:xfrm>
        <a:graphic>
          <a:graphicData uri="http://schemas.openxmlformats.org/drawingml/2006/table">
            <a:tbl>
              <a:tblPr firstRow="1" bandRow="1">
                <a:tableStyleId>{5C22544A-7EE6-4342-B048-85BDC9FD1C3A}</a:tableStyleId>
              </a:tblPr>
              <a:tblGrid>
                <a:gridCol w="2858308">
                  <a:extLst>
                    <a:ext uri="{9D8B030D-6E8A-4147-A177-3AD203B41FA5}">
                      <a16:colId xmlns:a16="http://schemas.microsoft.com/office/drawing/2014/main" val="1726564236"/>
                    </a:ext>
                  </a:extLst>
                </a:gridCol>
                <a:gridCol w="4729141">
                  <a:extLst>
                    <a:ext uri="{9D8B030D-6E8A-4147-A177-3AD203B41FA5}">
                      <a16:colId xmlns:a16="http://schemas.microsoft.com/office/drawing/2014/main" val="335745658"/>
                    </a:ext>
                  </a:extLst>
                </a:gridCol>
                <a:gridCol w="3793724">
                  <a:extLst>
                    <a:ext uri="{9D8B030D-6E8A-4147-A177-3AD203B41FA5}">
                      <a16:colId xmlns:a16="http://schemas.microsoft.com/office/drawing/2014/main" val="471894558"/>
                    </a:ext>
                  </a:extLst>
                </a:gridCol>
              </a:tblGrid>
              <a:tr h="370840">
                <a:tc>
                  <a:txBody>
                    <a:bodyPr/>
                    <a:lstStyle/>
                    <a:p>
                      <a:endParaRPr lang="en-US" dirty="0"/>
                    </a:p>
                  </a:txBody>
                  <a:tcPr/>
                </a:tc>
                <a:tc>
                  <a:txBody>
                    <a:bodyPr/>
                    <a:lstStyle/>
                    <a:p>
                      <a:r>
                        <a:rPr lang="en-US" dirty="0"/>
                        <a:t>PLCs</a:t>
                      </a:r>
                    </a:p>
                  </a:txBody>
                  <a:tcPr/>
                </a:tc>
                <a:tc>
                  <a:txBody>
                    <a:bodyPr/>
                    <a:lstStyle/>
                    <a:p>
                      <a:r>
                        <a:rPr lang="en-US" dirty="0"/>
                        <a:t>RTUs</a:t>
                      </a:r>
                    </a:p>
                  </a:txBody>
                  <a:tcPr/>
                </a:tc>
                <a:extLst>
                  <a:ext uri="{0D108BD9-81ED-4DB2-BD59-A6C34878D82A}">
                    <a16:rowId xmlns:a16="http://schemas.microsoft.com/office/drawing/2014/main" val="2706821812"/>
                  </a:ext>
                </a:extLst>
              </a:tr>
              <a:tr h="370840">
                <a:tc>
                  <a:txBody>
                    <a:bodyPr/>
                    <a:lstStyle/>
                    <a:p>
                      <a:r>
                        <a:rPr lang="en-US" dirty="0"/>
                        <a:t>How is it configured?</a:t>
                      </a:r>
                    </a:p>
                  </a:txBody>
                  <a:tcPr/>
                </a:tc>
                <a:tc>
                  <a:txBody>
                    <a:bodyPr/>
                    <a:lstStyle/>
                    <a:p>
                      <a:r>
                        <a:rPr lang="en-US" dirty="0"/>
                        <a:t>Programmed by plant engineer</a:t>
                      </a:r>
                    </a:p>
                  </a:txBody>
                  <a:tcPr/>
                </a:tc>
                <a:tc>
                  <a:txBody>
                    <a:bodyPr/>
                    <a:lstStyle/>
                    <a:p>
                      <a:r>
                        <a:rPr lang="en-US" dirty="0"/>
                        <a:t>Vendor pre-programmed</a:t>
                      </a:r>
                    </a:p>
                  </a:txBody>
                  <a:tcPr/>
                </a:tc>
                <a:extLst>
                  <a:ext uri="{0D108BD9-81ED-4DB2-BD59-A6C34878D82A}">
                    <a16:rowId xmlns:a16="http://schemas.microsoft.com/office/drawing/2014/main" val="1137591643"/>
                  </a:ext>
                </a:extLst>
              </a:tr>
              <a:tr h="370840">
                <a:tc>
                  <a:txBody>
                    <a:bodyPr/>
                    <a:lstStyle/>
                    <a:p>
                      <a:r>
                        <a:rPr lang="en-US" dirty="0"/>
                        <a:t>Power</a:t>
                      </a:r>
                    </a:p>
                  </a:txBody>
                  <a:tcPr/>
                </a:tc>
                <a:tc>
                  <a:txBody>
                    <a:bodyPr/>
                    <a:lstStyle/>
                    <a:p>
                      <a:r>
                        <a:rPr lang="en-US" dirty="0"/>
                        <a:t>Moderate to High power consumption</a:t>
                      </a:r>
                    </a:p>
                  </a:txBody>
                  <a:tcPr/>
                </a:tc>
                <a:tc>
                  <a:txBody>
                    <a:bodyPr/>
                    <a:lstStyle/>
                    <a:p>
                      <a:r>
                        <a:rPr lang="en-US" dirty="0"/>
                        <a:t>Low power consumption</a:t>
                      </a:r>
                    </a:p>
                  </a:txBody>
                  <a:tcPr/>
                </a:tc>
                <a:extLst>
                  <a:ext uri="{0D108BD9-81ED-4DB2-BD59-A6C34878D82A}">
                    <a16:rowId xmlns:a16="http://schemas.microsoft.com/office/drawing/2014/main" val="3409068976"/>
                  </a:ext>
                </a:extLst>
              </a:tr>
              <a:tr h="370840">
                <a:tc>
                  <a:txBody>
                    <a:bodyPr/>
                    <a:lstStyle/>
                    <a:p>
                      <a:r>
                        <a:rPr lang="en-US" dirty="0"/>
                        <a:t>Network Requirements</a:t>
                      </a:r>
                    </a:p>
                  </a:txBody>
                  <a:tcPr/>
                </a:tc>
                <a:tc>
                  <a:txBody>
                    <a:bodyPr/>
                    <a:lstStyle/>
                    <a:p>
                      <a:r>
                        <a:rPr lang="en-US" dirty="0"/>
                        <a:t>Wired – High speed</a:t>
                      </a:r>
                    </a:p>
                  </a:txBody>
                  <a:tcPr/>
                </a:tc>
                <a:tc>
                  <a:txBody>
                    <a:bodyPr/>
                    <a:lstStyle/>
                    <a:p>
                      <a:r>
                        <a:rPr lang="en-US" dirty="0"/>
                        <a:t>Wireless, Radio or Satellite - High or Low speed</a:t>
                      </a:r>
                    </a:p>
                  </a:txBody>
                  <a:tcPr/>
                </a:tc>
                <a:extLst>
                  <a:ext uri="{0D108BD9-81ED-4DB2-BD59-A6C34878D82A}">
                    <a16:rowId xmlns:a16="http://schemas.microsoft.com/office/drawing/2014/main" val="465441939"/>
                  </a:ext>
                </a:extLst>
              </a:tr>
              <a:tr h="370840">
                <a:tc>
                  <a:txBody>
                    <a:bodyPr/>
                    <a:lstStyle/>
                    <a:p>
                      <a:r>
                        <a:rPr lang="en-US" dirty="0"/>
                        <a:t>Environment</a:t>
                      </a:r>
                    </a:p>
                  </a:txBody>
                  <a:tcPr/>
                </a:tc>
                <a:tc>
                  <a:txBody>
                    <a:bodyPr/>
                    <a:lstStyle/>
                    <a:p>
                      <a:r>
                        <a:rPr lang="en-US" dirty="0"/>
                        <a:t>Moderate durability</a:t>
                      </a:r>
                    </a:p>
                    <a:p>
                      <a:endParaRPr lang="en-US" dirty="0"/>
                    </a:p>
                  </a:txBody>
                  <a:tcPr/>
                </a:tc>
                <a:tc>
                  <a:txBody>
                    <a:bodyPr/>
                    <a:lstStyle/>
                    <a:p>
                      <a:r>
                        <a:rPr lang="en-US" dirty="0"/>
                        <a:t>Ruggedized for harsh environments, temperature, </a:t>
                      </a:r>
                      <a:r>
                        <a:rPr lang="en-US" dirty="0" err="1"/>
                        <a:t>etc</a:t>
                      </a:r>
                      <a:endParaRPr lang="en-US" dirty="0"/>
                    </a:p>
                  </a:txBody>
                  <a:tcPr/>
                </a:tc>
                <a:extLst>
                  <a:ext uri="{0D108BD9-81ED-4DB2-BD59-A6C34878D82A}">
                    <a16:rowId xmlns:a16="http://schemas.microsoft.com/office/drawing/2014/main" val="3029972368"/>
                  </a:ext>
                </a:extLst>
              </a:tr>
              <a:tr h="370840">
                <a:tc>
                  <a:txBody>
                    <a:bodyPr/>
                    <a:lstStyle/>
                    <a:p>
                      <a:r>
                        <a:rPr lang="en-US" dirty="0"/>
                        <a:t>Example Application</a:t>
                      </a:r>
                    </a:p>
                  </a:txBody>
                  <a:tcPr/>
                </a:tc>
                <a:tc>
                  <a:txBody>
                    <a:bodyPr/>
                    <a:lstStyle/>
                    <a:p>
                      <a:r>
                        <a:rPr lang="en-US" dirty="0"/>
                        <a:t>PLC in manufacturing line for automobile, pharmaceuticals or smart warehouse  </a:t>
                      </a:r>
                    </a:p>
                  </a:txBody>
                  <a:tcPr/>
                </a:tc>
                <a:tc>
                  <a:txBody>
                    <a:bodyPr/>
                    <a:lstStyle/>
                    <a:p>
                      <a:r>
                        <a:rPr lang="en-US" dirty="0"/>
                        <a:t>RTU on an off-shore oil rig</a:t>
                      </a:r>
                    </a:p>
                  </a:txBody>
                  <a:tcPr/>
                </a:tc>
                <a:extLst>
                  <a:ext uri="{0D108BD9-81ED-4DB2-BD59-A6C34878D82A}">
                    <a16:rowId xmlns:a16="http://schemas.microsoft.com/office/drawing/2014/main" val="12810638"/>
                  </a:ext>
                </a:extLst>
              </a:tr>
            </a:tbl>
          </a:graphicData>
        </a:graphic>
      </p:graphicFrame>
    </p:spTree>
    <p:extLst>
      <p:ext uri="{BB962C8B-B14F-4D97-AF65-F5344CB8AC3E}">
        <p14:creationId xmlns:p14="http://schemas.microsoft.com/office/powerpoint/2010/main" val="26917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9F54C-64D2-4229-80F7-BB2CFCE93113}"/>
              </a:ext>
            </a:extLst>
          </p:cNvPr>
          <p:cNvSpPr>
            <a:spLocks noGrp="1"/>
          </p:cNvSpPr>
          <p:nvPr>
            <p:ph type="title"/>
          </p:nvPr>
        </p:nvSpPr>
        <p:spPr>
          <a:xfrm>
            <a:off x="228600" y="93661"/>
            <a:ext cx="10515600" cy="492443"/>
          </a:xfrm>
        </p:spPr>
        <p:txBody>
          <a:bodyPr/>
          <a:lstStyle/>
          <a:p>
            <a:r>
              <a:rPr lang="en-US" sz="3200" dirty="0"/>
              <a:t>Industrial Control Systems (ICS) Components</a:t>
            </a:r>
          </a:p>
        </p:txBody>
      </p:sp>
      <p:sp>
        <p:nvSpPr>
          <p:cNvPr id="5" name="Content Placeholder 4">
            <a:extLst>
              <a:ext uri="{FF2B5EF4-FFF2-40B4-BE49-F238E27FC236}">
                <a16:creationId xmlns:a16="http://schemas.microsoft.com/office/drawing/2014/main" id="{220FAFB3-5929-4AC6-AA60-8D2800EA189C}"/>
              </a:ext>
            </a:extLst>
          </p:cNvPr>
          <p:cNvSpPr>
            <a:spLocks noGrp="1"/>
          </p:cNvSpPr>
          <p:nvPr>
            <p:ph idx="1"/>
          </p:nvPr>
        </p:nvSpPr>
        <p:spPr>
          <a:xfrm>
            <a:off x="228600" y="737191"/>
            <a:ext cx="8021320" cy="5494603"/>
          </a:xfrm>
        </p:spPr>
        <p:txBody>
          <a:bodyPr>
            <a:normAutofit fontScale="70000" lnSpcReduction="20000"/>
          </a:bodyPr>
          <a:lstStyle/>
          <a:p>
            <a:r>
              <a:rPr lang="en-US" dirty="0"/>
              <a:t>PLC – Programmable Logic Controller</a:t>
            </a:r>
          </a:p>
          <a:p>
            <a:pPr lvl="1"/>
            <a:r>
              <a:rPr lang="en-US" dirty="0"/>
              <a:t>PLC receives information from connected sensors or input devices, processes the data, and triggers outputs based on pre-programmed parameters.</a:t>
            </a:r>
          </a:p>
          <a:p>
            <a:pPr lvl="2"/>
            <a:r>
              <a:rPr lang="en-US" dirty="0"/>
              <a:t>ABB, Allen Bradley, Siemens, Mitsubishi, Honeywell, Motorola, Hitachi, General Electric, </a:t>
            </a:r>
            <a:r>
              <a:rPr lang="en-US" dirty="0" err="1"/>
              <a:t>etc</a:t>
            </a:r>
            <a:endParaRPr lang="en-US" dirty="0"/>
          </a:p>
          <a:p>
            <a:pPr lvl="2"/>
            <a:endParaRPr lang="en-US" dirty="0"/>
          </a:p>
          <a:p>
            <a:r>
              <a:rPr lang="en-US" dirty="0"/>
              <a:t>RTU – Remote Terminal Unit</a:t>
            </a:r>
          </a:p>
          <a:p>
            <a:pPr lvl="1"/>
            <a:r>
              <a:rPr lang="en-US" dirty="0"/>
              <a:t>RTU and PLCs perform similar functions, but used in wider geographical telemetry </a:t>
            </a:r>
          </a:p>
          <a:p>
            <a:pPr lvl="2"/>
            <a:r>
              <a:rPr lang="en-US" dirty="0"/>
              <a:t>ABB, GE Grid Solutions, Honeywell, Schneider Electric, Siemens Energy</a:t>
            </a:r>
          </a:p>
          <a:p>
            <a:endParaRPr lang="en-US" dirty="0"/>
          </a:p>
          <a:p>
            <a:r>
              <a:rPr lang="en-US" dirty="0"/>
              <a:t>HMI – Human Machine Interface</a:t>
            </a:r>
          </a:p>
          <a:p>
            <a:pPr lvl="1"/>
            <a:r>
              <a:rPr lang="en-US" dirty="0"/>
              <a:t>HMI represents plant information to the operating personnel</a:t>
            </a:r>
            <a:r>
              <a:rPr lang="en-US" b="1" dirty="0"/>
              <a:t> </a:t>
            </a:r>
            <a:r>
              <a:rPr lang="en-US" dirty="0"/>
              <a:t>graphically in the form of diagrams</a:t>
            </a:r>
          </a:p>
          <a:p>
            <a:pPr lvl="2"/>
            <a:r>
              <a:rPr lang="en-US" dirty="0"/>
              <a:t>Mitsubishi Electric, Omron, Rockwell, Schneider Electric, </a:t>
            </a:r>
            <a:r>
              <a:rPr lang="en-US" dirty="0" err="1"/>
              <a:t>etc</a:t>
            </a:r>
            <a:endParaRPr lang="en-US" dirty="0"/>
          </a:p>
          <a:p>
            <a:endParaRPr lang="en-US" dirty="0"/>
          </a:p>
          <a:p>
            <a:r>
              <a:rPr lang="en-US" dirty="0"/>
              <a:t>EWS – Engineering WorkStation</a:t>
            </a:r>
          </a:p>
          <a:p>
            <a:pPr lvl="1"/>
            <a:r>
              <a:rPr lang="en-US" dirty="0"/>
              <a:t>Very reliable computer designed for configuration, maintenance and diagnostics of the Industrial Control System (ICS) applications</a:t>
            </a:r>
          </a:p>
          <a:p>
            <a:endParaRPr lang="en-US" dirty="0"/>
          </a:p>
          <a:p>
            <a:r>
              <a:rPr lang="en-US" dirty="0"/>
              <a:t>Historian </a:t>
            </a:r>
          </a:p>
          <a:p>
            <a:pPr lvl="1"/>
            <a:r>
              <a:rPr lang="en-US" dirty="0"/>
              <a:t>Architected to pull data from a variety of systems to quickly</a:t>
            </a:r>
            <a:br>
              <a:rPr lang="en-US" dirty="0"/>
            </a:br>
            <a:r>
              <a:rPr lang="en-US" dirty="0"/>
              <a:t>form a complete context of the manufacturing environment.</a:t>
            </a:r>
          </a:p>
          <a:p>
            <a:pPr lvl="2"/>
            <a:r>
              <a:rPr lang="en-US" dirty="0"/>
              <a:t>Schneider Electric Wonderware, </a:t>
            </a:r>
            <a:r>
              <a:rPr lang="en-US" dirty="0" err="1"/>
              <a:t>OSISoft</a:t>
            </a:r>
            <a:r>
              <a:rPr lang="en-US" dirty="0"/>
              <a:t> PI, Rockwell</a:t>
            </a:r>
          </a:p>
          <a:p>
            <a:endParaRPr lang="en-US" dirty="0"/>
          </a:p>
        </p:txBody>
      </p:sp>
      <p:pic>
        <p:nvPicPr>
          <p:cNvPr id="6" name="Google Shape;308;p43">
            <a:extLst>
              <a:ext uri="{FF2B5EF4-FFF2-40B4-BE49-F238E27FC236}">
                <a16:creationId xmlns:a16="http://schemas.microsoft.com/office/drawing/2014/main" id="{762172FA-6525-48C8-87E2-45D8A235E6C5}"/>
              </a:ext>
            </a:extLst>
          </p:cNvPr>
          <p:cNvPicPr preferRelativeResize="0"/>
          <p:nvPr/>
        </p:nvPicPr>
        <p:blipFill rotWithShape="1">
          <a:blip r:embed="rId3">
            <a:alphaModFix/>
          </a:blip>
          <a:srcRect b="22202"/>
          <a:stretch/>
        </p:blipFill>
        <p:spPr>
          <a:xfrm>
            <a:off x="9113422" y="115753"/>
            <a:ext cx="2341733" cy="1077309"/>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2" descr="http://support.multiprox.be/images/twincat/popup/TwinCAT%20PLC%20HMI__web_small.jpg">
            <a:extLst>
              <a:ext uri="{FF2B5EF4-FFF2-40B4-BE49-F238E27FC236}">
                <a16:creationId xmlns:a16="http://schemas.microsoft.com/office/drawing/2014/main" id="{2769A5AD-EE8D-4B51-8E5F-E4F177EDC54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113422" y="2801297"/>
            <a:ext cx="2410074" cy="1680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Google Shape;199;p33">
            <a:extLst>
              <a:ext uri="{FF2B5EF4-FFF2-40B4-BE49-F238E27FC236}">
                <a16:creationId xmlns:a16="http://schemas.microsoft.com/office/drawing/2014/main" id="{7A09485D-52E5-4973-9522-AFDA1A05E042}"/>
              </a:ext>
            </a:extLst>
          </p:cNvPr>
          <p:cNvPicPr preferRelativeResize="0"/>
          <p:nvPr/>
        </p:nvPicPr>
        <p:blipFill>
          <a:blip r:embed="rId5">
            <a:alphaModFix/>
          </a:blip>
          <a:stretch>
            <a:fillRect/>
          </a:stretch>
        </p:blipFill>
        <p:spPr>
          <a:xfrm>
            <a:off x="9113422" y="4795520"/>
            <a:ext cx="2615964" cy="1436274"/>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0FDE4A8D-117E-4EBF-89E3-B63B8BB41A5E}"/>
              </a:ext>
            </a:extLst>
          </p:cNvPr>
          <p:cNvSpPr>
            <a:spLocks noGrp="1"/>
          </p:cNvSpPr>
          <p:nvPr>
            <p:ph type="sldNum" sz="quarter" idx="12"/>
          </p:nvPr>
        </p:nvSpPr>
        <p:spPr/>
        <p:txBody>
          <a:bodyPr/>
          <a:lstStyle/>
          <a:p>
            <a:endParaRPr lang="en-US" dirty="0"/>
          </a:p>
        </p:txBody>
      </p:sp>
      <p:pic>
        <p:nvPicPr>
          <p:cNvPr id="10" name="Picture 9">
            <a:extLst>
              <a:ext uri="{FF2B5EF4-FFF2-40B4-BE49-F238E27FC236}">
                <a16:creationId xmlns:a16="http://schemas.microsoft.com/office/drawing/2014/main" id="{EBAA5F38-8F40-44C4-ACDF-94216B98DD5C}"/>
              </a:ext>
            </a:extLst>
          </p:cNvPr>
          <p:cNvPicPr>
            <a:picLocks noChangeAspect="1"/>
          </p:cNvPicPr>
          <p:nvPr/>
        </p:nvPicPr>
        <p:blipFill>
          <a:blip r:embed="rId6"/>
          <a:stretch>
            <a:fillRect/>
          </a:stretch>
        </p:blipFill>
        <p:spPr>
          <a:xfrm>
            <a:off x="9252020" y="1385280"/>
            <a:ext cx="2064536" cy="1214846"/>
          </a:xfrm>
          <a:prstGeom prst="rect">
            <a:avLst/>
          </a:prstGeom>
        </p:spPr>
      </p:pic>
      <p:pic>
        <p:nvPicPr>
          <p:cNvPr id="11" name="Picture 10">
            <a:extLst>
              <a:ext uri="{FF2B5EF4-FFF2-40B4-BE49-F238E27FC236}">
                <a16:creationId xmlns:a16="http://schemas.microsoft.com/office/drawing/2014/main" id="{0F37E03E-2D1A-4F0C-89B4-F3C2A16C2CA7}"/>
              </a:ext>
            </a:extLst>
          </p:cNvPr>
          <p:cNvPicPr>
            <a:picLocks noChangeAspect="1"/>
          </p:cNvPicPr>
          <p:nvPr/>
        </p:nvPicPr>
        <p:blipFill>
          <a:blip r:embed="rId7"/>
          <a:stretch>
            <a:fillRect/>
          </a:stretch>
        </p:blipFill>
        <p:spPr>
          <a:xfrm>
            <a:off x="6304656" y="4947920"/>
            <a:ext cx="1945264" cy="1283874"/>
          </a:xfrm>
          <a:prstGeom prst="rect">
            <a:avLst/>
          </a:prstGeom>
        </p:spPr>
      </p:pic>
    </p:spTree>
    <p:extLst>
      <p:ext uri="{BB962C8B-B14F-4D97-AF65-F5344CB8AC3E}">
        <p14:creationId xmlns:p14="http://schemas.microsoft.com/office/powerpoint/2010/main" val="6663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pc="http://schemas.microsoft.com/office/infopath/2007/PartnerControl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EF833E77C1E040887B548E8B06CD12" ma:contentTypeVersion="12" ma:contentTypeDescription="Create a new document." ma:contentTypeScope="" ma:versionID="0a59076f6f93d43cf0c56cdb1f7b3522">
  <xsd:schema xmlns:xsd="http://www.w3.org/2001/XMLSchema" xmlns:xs="http://www.w3.org/2001/XMLSchema" xmlns:p="http://schemas.microsoft.com/office/2006/metadata/properties" xmlns:ns2="9cbecdf4-fac9-4e9a-a0f1-f96760fcde70" xmlns:ns3="05645d63-7872-4b79-aa48-0cea12a8e6db" targetNamespace="http://schemas.microsoft.com/office/2006/metadata/properties" ma:root="true" ma:fieldsID="51fba62f23c78784fc127d939cb84e5b" ns2:_="" ns3:_="">
    <xsd:import namespace="9cbecdf4-fac9-4e9a-a0f1-f96760fcde70"/>
    <xsd:import namespace="05645d63-7872-4b79-aa48-0cea12a8e6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ecdf4-fac9-4e9a-a0f1-f96760fcd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45d63-7872-4b79-aa48-0cea12a8e6d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08A4F2B-2599-4E92-8700-8AFFDE09CA94}"/>
</file>

<file path=docProps/app.xml><?xml version="1.0" encoding="utf-8"?>
<Properties xmlns="http://schemas.openxmlformats.org/officeDocument/2006/extended-properties" xmlns:vt="http://schemas.openxmlformats.org/officeDocument/2006/docPropsVTypes">
  <Template>Blue and white brand template</Template>
  <TotalTime>5406</TotalTime>
  <Words>3092</Words>
  <Application>Microsoft Office PowerPoint</Application>
  <PresentationFormat>Widescreen</PresentationFormat>
  <Paragraphs>408</Paragraphs>
  <Slides>19</Slides>
  <Notes>10</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White Template</vt:lpstr>
      <vt:lpstr>1_White Template</vt:lpstr>
      <vt:lpstr>Defender for IoT</vt:lpstr>
      <vt:lpstr>Agenda</vt:lpstr>
      <vt:lpstr>What is Operational Technology?</vt:lpstr>
      <vt:lpstr>PowerPoint Presentation</vt:lpstr>
      <vt:lpstr>Networking Background</vt:lpstr>
      <vt:lpstr>Aligning IT and OT</vt:lpstr>
      <vt:lpstr>Aligning IT and OT</vt:lpstr>
      <vt:lpstr>Industrial Control Systems (ICS) Components</vt:lpstr>
      <vt:lpstr>Industrial Control Systems (ICS) Components</vt:lpstr>
      <vt:lpstr>OT Components Within the Purdue Model </vt:lpstr>
      <vt:lpstr>Supervisory Control And Data Acquisition (SCADA)</vt:lpstr>
      <vt:lpstr>Supervisory Control And Data Acquisition (SCADA)</vt:lpstr>
      <vt:lpstr>Industry 4.0, Digitalization, Internet of Things (IoT)</vt:lpstr>
      <vt:lpstr>Longer lifetimes present new challenges</vt:lpstr>
      <vt:lpstr>IoT/OT cyber risk = business risk</vt:lpstr>
      <vt:lpstr>Challenges Defender for IoT (CyberX) Addresses for Clients</vt:lpstr>
      <vt:lpstr>2020 Global IoT/ICS Risk Report A data-driven analysis of vulnerability data collected from 1,800+ production networks</vt:lpstr>
      <vt:lpstr>Operational Technology (OT) Security Reference Architecture Apply zero trust principles to securing OT and industrial IoT environments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Atossa Montaser</dc:creator>
  <cp:lastModifiedBy>Joe DiPietro</cp:lastModifiedBy>
  <cp:revision>67</cp:revision>
  <dcterms:created xsi:type="dcterms:W3CDTF">2020-07-02T18:04:24Z</dcterms:created>
  <dcterms:modified xsi:type="dcterms:W3CDTF">2021-03-19T19:40:23Z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0x010100DFEF833E77C1E040887B548E8B06CD12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FileLeafRef">
    <vt:lpwstr>Blue and white brand template.potx</vt:lpwstr>
  </property>
</Properties>
</file>